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9"/>
  </p:notesMasterIdLst>
  <p:sldIdLst>
    <p:sldId id="256" r:id="rId2"/>
    <p:sldId id="328" r:id="rId3"/>
    <p:sldId id="257" r:id="rId4"/>
    <p:sldId id="313" r:id="rId5"/>
    <p:sldId id="314" r:id="rId6"/>
    <p:sldId id="315" r:id="rId7"/>
    <p:sldId id="271" r:id="rId8"/>
    <p:sldId id="267" r:id="rId9"/>
    <p:sldId id="269" r:id="rId10"/>
    <p:sldId id="258" r:id="rId11"/>
    <p:sldId id="292" r:id="rId12"/>
    <p:sldId id="259" r:id="rId13"/>
    <p:sldId id="260" r:id="rId14"/>
    <p:sldId id="261" r:id="rId15"/>
    <p:sldId id="262" r:id="rId16"/>
    <p:sldId id="263" r:id="rId17"/>
    <p:sldId id="264" r:id="rId18"/>
    <p:sldId id="266" r:id="rId19"/>
    <p:sldId id="272" r:id="rId20"/>
    <p:sldId id="265" r:id="rId21"/>
    <p:sldId id="270" r:id="rId22"/>
    <p:sldId id="268" r:id="rId23"/>
    <p:sldId id="273" r:id="rId24"/>
    <p:sldId id="279" r:id="rId25"/>
    <p:sldId id="287" r:id="rId26"/>
    <p:sldId id="280" r:id="rId27"/>
    <p:sldId id="281" r:id="rId28"/>
    <p:sldId id="282" r:id="rId29"/>
    <p:sldId id="283" r:id="rId30"/>
    <p:sldId id="275" r:id="rId31"/>
    <p:sldId id="276" r:id="rId32"/>
    <p:sldId id="277" r:id="rId33"/>
    <p:sldId id="278" r:id="rId34"/>
    <p:sldId id="274" r:id="rId35"/>
    <p:sldId id="284" r:id="rId36"/>
    <p:sldId id="285" r:id="rId37"/>
    <p:sldId id="286" r:id="rId38"/>
    <p:sldId id="288" r:id="rId39"/>
    <p:sldId id="291" r:id="rId40"/>
    <p:sldId id="333" r:id="rId41"/>
    <p:sldId id="334" r:id="rId42"/>
    <p:sldId id="290" r:id="rId43"/>
    <p:sldId id="293" r:id="rId44"/>
    <p:sldId id="294" r:id="rId45"/>
    <p:sldId id="295" r:id="rId46"/>
    <p:sldId id="296" r:id="rId47"/>
    <p:sldId id="298" r:id="rId48"/>
    <p:sldId id="299" r:id="rId49"/>
    <p:sldId id="301" r:id="rId50"/>
    <p:sldId id="302" r:id="rId51"/>
    <p:sldId id="306" r:id="rId52"/>
    <p:sldId id="303" r:id="rId53"/>
    <p:sldId id="304" r:id="rId54"/>
    <p:sldId id="305" r:id="rId55"/>
    <p:sldId id="307" r:id="rId56"/>
    <p:sldId id="308" r:id="rId57"/>
    <p:sldId id="310" r:id="rId58"/>
    <p:sldId id="309" r:id="rId59"/>
    <p:sldId id="311" r:id="rId60"/>
    <p:sldId id="312" r:id="rId61"/>
    <p:sldId id="316" r:id="rId62"/>
    <p:sldId id="317" r:id="rId63"/>
    <p:sldId id="318" r:id="rId64"/>
    <p:sldId id="319" r:id="rId65"/>
    <p:sldId id="321" r:id="rId66"/>
    <p:sldId id="320" r:id="rId67"/>
    <p:sldId id="335" r:id="rId68"/>
    <p:sldId id="322" r:id="rId69"/>
    <p:sldId id="326" r:id="rId70"/>
    <p:sldId id="323" r:id="rId71"/>
    <p:sldId id="329" r:id="rId72"/>
    <p:sldId id="330" r:id="rId73"/>
    <p:sldId id="325" r:id="rId74"/>
    <p:sldId id="324" r:id="rId75"/>
    <p:sldId id="331" r:id="rId76"/>
    <p:sldId id="332" r:id="rId77"/>
    <p:sldId id="300"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80" autoAdjust="0"/>
  </p:normalViewPr>
  <p:slideViewPr>
    <p:cSldViewPr>
      <p:cViewPr varScale="1">
        <p:scale>
          <a:sx n="59" d="100"/>
          <a:sy n="59" d="100"/>
        </p:scale>
        <p:origin x="-114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0329BA-4F01-4788-97D4-D336C879B54F}" type="datetimeFigureOut">
              <a:rPr lang="en-US" smtClean="0"/>
              <a:pPr/>
              <a:t>10-Jun-09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42FFC3-25D2-4CA4-9DC4-ADEF8167EF3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objective of this talk is to demonstrate</a:t>
            </a:r>
            <a:r>
              <a:rPr lang="en-US" baseline="0" dirty="0" smtClean="0"/>
              <a:t> different types of exceptions one is likely to bump into when fuzzing, AND</a:t>
            </a:r>
          </a:p>
          <a:p>
            <a:r>
              <a:rPr lang="en-US" baseline="0" dirty="0" smtClean="0"/>
              <a:t>show how to weed through each exception in a technical manner to determine the </a:t>
            </a:r>
            <a:r>
              <a:rPr lang="en-US" baseline="0" dirty="0" err="1" smtClean="0"/>
              <a:t>likelyhood</a:t>
            </a:r>
            <a:r>
              <a:rPr lang="en-US" baseline="0" dirty="0" smtClean="0"/>
              <a:t> of exploitability.</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would be a</a:t>
            </a:r>
            <a:r>
              <a:rPr lang="en-US" baseline="0" dirty="0" smtClean="0"/>
              <a:t> good time to demo the fuzzer if time allows.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Where to even start if you new to bug tracking?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Often and even still NULL </a:t>
            </a:r>
            <a:r>
              <a:rPr lang="en-US" dirty="0" err="1" smtClean="0"/>
              <a:t>ptr</a:t>
            </a:r>
            <a:r>
              <a:rPr lang="en-US" dirty="0" smtClean="0"/>
              <a:t> </a:t>
            </a:r>
            <a:r>
              <a:rPr lang="en-US" dirty="0" err="1" smtClean="0"/>
              <a:t>derefs</a:t>
            </a:r>
            <a:r>
              <a:rPr lang="en-US" baseline="0" dirty="0" smtClean="0"/>
              <a:t> are often dismissed</a:t>
            </a:r>
          </a:p>
          <a:p>
            <a:r>
              <a:rPr lang="en-US" baseline="0" dirty="0" smtClean="0"/>
              <a:t>Easier to talk about likelihood like MS does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point of this slide</a:t>
            </a:r>
            <a:r>
              <a:rPr lang="en-US" baseline="0" dirty="0" smtClean="0"/>
              <a:t> is to show the need for the</a:t>
            </a:r>
            <a:r>
              <a:rPr lang="en-US" baseline="0" dirty="0" smtClean="0">
                <a:solidFill>
                  <a:srgbClr val="FF0000"/>
                </a:solidFill>
              </a:rPr>
              <a:t> !exploitable </a:t>
            </a:r>
            <a:r>
              <a:rPr lang="en-US" baseline="0" dirty="0" smtClean="0"/>
              <a:t>type technologies: need a way to rank if have lots.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Notice</a:t>
            </a:r>
            <a:r>
              <a:rPr lang="en-US" baseline="0" dirty="0" smtClean="0"/>
              <a:t> in this code there is no user input.  That’s not the code from QuickTime, but merely an example of a divide by zero.</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lets just seen before we go to with this one, perhaps there are better fish in the sea</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background</a:t>
            </a:r>
            <a:r>
              <a:rPr lang="en-US" baseline="0" dirty="0" smtClean="0"/>
              <a:t> info</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you people who may have been stuck in the land of web testing … what signals are important?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the crash log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Demo Appt diff</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That’s my pirate vs. ninja</a:t>
            </a:r>
            <a:r>
              <a:rPr lang="en-US" baseline="0" dirty="0" smtClean="0"/>
              <a:t> quote for the day.  Which accent to use while saying…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file format</a:t>
            </a:r>
            <a:r>
              <a:rPr lang="en-US" baseline="0" dirty="0" smtClean="0"/>
              <a:t> is a specification that describes the data in the file so the program knows how to parse the data.</a:t>
            </a:r>
            <a:endParaRPr lang="en-US" dirty="0" smtClean="0"/>
          </a:p>
          <a:p>
            <a:r>
              <a:rPr lang="en-US" dirty="0" smtClean="0"/>
              <a:t>QuickTime</a:t>
            </a:r>
            <a:r>
              <a:rPr lang="en-US" baseline="0" dirty="0" smtClean="0"/>
              <a:t> has a large attack surface.  Fully understanding each file format would be a chore … thus fuzzing.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Observed</a:t>
            </a:r>
            <a:r>
              <a:rPr lang="en-US" baseline="0" dirty="0" smtClean="0"/>
              <a:t> that ‘</a:t>
            </a:r>
            <a:r>
              <a:rPr lang="en-US" baseline="0" dirty="0" err="1" smtClean="0"/>
              <a:t>stsz</a:t>
            </a:r>
            <a:r>
              <a:rPr lang="en-US" baseline="0" dirty="0" smtClean="0"/>
              <a:t>’ was close to the bytes in questions, so I went and looked for a file format document.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found the are of the document explaining</a:t>
            </a:r>
            <a:r>
              <a:rPr lang="en-US" baseline="0" dirty="0" smtClean="0"/>
              <a:t> ‘</a:t>
            </a:r>
            <a:r>
              <a:rPr lang="en-US" baseline="0" dirty="0" err="1" smtClean="0"/>
              <a:t>stsz</a:t>
            </a:r>
            <a:r>
              <a:rPr lang="en-US" baseline="0" dirty="0" smtClean="0"/>
              <a:t>’ and found a further explanation of it’s bytes on next slide.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of the STSZ data is well defined in my file.</a:t>
            </a:r>
            <a:r>
              <a:rPr lang="en-US" baseline="0" dirty="0" smtClean="0"/>
              <a:t>  The error occurs in the data, which I could not find a good document for.</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see this in the</a:t>
            </a:r>
            <a:r>
              <a:rPr lang="en-US" baseline="0" dirty="0" smtClean="0"/>
              <a:t> debugging with GDB</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little  gdb</a:t>
            </a:r>
            <a:r>
              <a:rPr lang="en-US" baseline="0" dirty="0" smtClean="0"/>
              <a:t> init script to </a:t>
            </a:r>
            <a:r>
              <a:rPr lang="en-US" baseline="0" dirty="0" smtClean="0"/>
              <a:t>successfully </a:t>
            </a:r>
            <a:r>
              <a:rPr lang="en-US" baseline="0" dirty="0" smtClean="0"/>
              <a:t>debug QT.  </a:t>
            </a:r>
            <a:r>
              <a:rPr lang="en-US" dirty="0" smtClean="0"/>
              <a:t>Not really sure why </a:t>
            </a:r>
            <a:r>
              <a:rPr lang="en-US" dirty="0" err="1" smtClean="0"/>
              <a:t>ptrace</a:t>
            </a:r>
            <a:r>
              <a:rPr lang="en-US" baseline="0" dirty="0" smtClean="0"/>
              <a:t> is in use: profiling, anti-debugging, hooking, tracing, debugging, doesn’t really matter.  Show this file and then demo gdb.</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QT is complex (thus all the bugs) and could easily</a:t>
            </a:r>
            <a:r>
              <a:rPr lang="en-US" baseline="0" dirty="0" smtClean="0"/>
              <a:t> be 40 calls deep at any given point. (it’s actually 43 at this point)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you’re not sure what registers are you’ll want to take my application security course.  Basically</a:t>
            </a:r>
            <a:r>
              <a:rPr lang="en-US" baseline="0" dirty="0" smtClean="0"/>
              <a:t>, the contain the CPU state for the currently selected frame.  Here we notice the “destination pointer” is set to the value from our file, thought against the norm it’s being used as a size.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case</a:t>
            </a:r>
            <a:r>
              <a:rPr lang="en-US" baseline="0" dirty="0" smtClean="0"/>
              <a:t>, we do not have a write or even a read crash as we hoped…. so … I’m not sure how to exploit this one.</a:t>
            </a:r>
          </a:p>
          <a:p>
            <a:r>
              <a:rPr lang="en-US" baseline="0" dirty="0" err="1" smtClean="0"/>
              <a:t>GuardMalloc</a:t>
            </a:r>
            <a:r>
              <a:rPr lang="en-US" baseline="0" dirty="0" smtClean="0"/>
              <a:t> is a library you can slip to a process to replace the standard allocation routines, such that each heap allocation will be isolated next to a unallocated page, so that if you write beyond the bounds of an allocation, you’ll immediately know it.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original byte was a 0x05.  The new byte is a 0x7A.  The text directly above that is ESDS </a:t>
            </a:r>
            <a:r>
              <a:rPr lang="en-US" baseline="0" dirty="0" smtClean="0"/>
              <a:t>(Elementary Stream Descriptor</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exploit</a:t>
            </a:r>
            <a:r>
              <a:rPr lang="en-US" baseline="0" dirty="0" smtClean="0"/>
              <a:t> developers are better then others … sorry it’s just a fact of life.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esds</a:t>
            </a:r>
            <a:r>
              <a:rPr lang="en-US" baseline="0" dirty="0" smtClean="0"/>
              <a:t> has to do with mpeg4 video</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Same issues as before.</a:t>
            </a:r>
            <a:r>
              <a:rPr lang="en-US" baseline="0" dirty="0" smtClean="0"/>
              <a:t>  All of the header bytes that I could find information for are correct.  The error occurs in the data after the header.</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Attempted</a:t>
            </a:r>
            <a:r>
              <a:rPr lang="en-US" baseline="0" dirty="0" smtClean="0"/>
              <a:t> to find better information on the ESDS data format, and had some luck.</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go back to the picture</a:t>
            </a:r>
            <a:r>
              <a:rPr lang="en-US" baseline="0" dirty="0" smtClean="0"/>
              <a:t> from </a:t>
            </a:r>
            <a:r>
              <a:rPr lang="en-US" baseline="0" dirty="0" err="1" smtClean="0"/>
              <a:t>AptDiff</a:t>
            </a:r>
            <a:r>
              <a:rPr lang="en-US" baseline="0" dirty="0" smtClean="0"/>
              <a:t> that highlights the erroneous area – we see it is this 0x05 when toggle is the issue.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Probably not </a:t>
            </a:r>
            <a:r>
              <a:rPr lang="en-US" dirty="0" smtClean="0"/>
              <a:t>exploitable, remember we’re looking for write access violations.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41</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problem with “EXC_BAD_ACCESS” is that it</a:t>
            </a:r>
            <a:r>
              <a:rPr lang="en-US" baseline="0" dirty="0" smtClean="0"/>
              <a:t> doesn’t tell you if the error is the results of a read or write operation.</a:t>
            </a:r>
          </a:p>
          <a:p>
            <a:r>
              <a:rPr lang="en-US" baseline="0" dirty="0" smtClean="0"/>
              <a:t>You have to do some reversing to find that out.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42</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original</a:t>
            </a:r>
            <a:r>
              <a:rPr lang="en-US" baseline="0" dirty="0" smtClean="0"/>
              <a:t> byte was 0xD8 and the fuzzy was 0xF2.  </a:t>
            </a:r>
            <a:r>
              <a:rPr lang="en-US" dirty="0" smtClean="0"/>
              <a:t>MDAT is</a:t>
            </a:r>
            <a:r>
              <a:rPr lang="en-US" baseline="0" dirty="0" smtClean="0"/>
              <a:t> the next above and JFIF is the next below that byte.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43</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want to learn more about using the IDA reverse engineering</a:t>
            </a:r>
            <a:r>
              <a:rPr lang="en-US" baseline="0" dirty="0" smtClean="0"/>
              <a:t> tool talking my AppSec class is a good idea.</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44</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not going to be fun to reverse engineer.</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45</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one definitely has</a:t>
            </a:r>
            <a:r>
              <a:rPr lang="en-US" baseline="0" dirty="0" smtClean="0"/>
              <a:t> more potential then the others we’ve examined so far.</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researchers may have experience bypassed DEP via</a:t>
            </a:r>
            <a:r>
              <a:rPr lang="en-US" baseline="0" dirty="0" smtClean="0"/>
              <a:t> ret-to-libc style attacks while others might not for example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if a different path could be constructed such that we clobber a function pointer with our data, a heap spray type attack should be possible (in a browser based client side exploit)</a:t>
            </a:r>
          </a:p>
          <a:p>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47</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goes to show that the !exploitable </a:t>
            </a:r>
            <a:r>
              <a:rPr lang="en-US" dirty="0" err="1" smtClean="0"/>
              <a:t>plugin</a:t>
            </a:r>
            <a:r>
              <a:rPr lang="en-US" dirty="0" smtClean="0"/>
              <a:t> to windbg is not always totally helpful,</a:t>
            </a:r>
            <a:r>
              <a:rPr lang="en-US" baseline="0" dirty="0" smtClean="0"/>
              <a:t> but does help to categorized as already stated.</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48</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Bummer no</a:t>
            </a:r>
            <a:r>
              <a:rPr lang="en-US" baseline="0" dirty="0" smtClean="0"/>
              <a:t> text is near the byte gone wrong.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50</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a:t>
            </a:r>
            <a:r>
              <a:rPr lang="en-US" baseline="0" dirty="0" smtClean="0"/>
              <a:t> text near by, but not to worry … we’ll see later how the 010 hex editor comes to my rescue.</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51</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another READ </a:t>
            </a:r>
            <a:r>
              <a:rPr lang="en-US" dirty="0" err="1" smtClean="0"/>
              <a:t>isues</a:t>
            </a:r>
            <a:r>
              <a:rPr lang="en-US" dirty="0" smtClean="0"/>
              <a:t>… which sucks… </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52</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Even though it’s not a write issue,</a:t>
            </a:r>
            <a:r>
              <a:rPr lang="en-US" baseline="0" dirty="0" smtClean="0"/>
              <a:t> I wanted to play with it a bit.</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53</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flaw seems to be in a section header.</a:t>
            </a:r>
            <a:r>
              <a:rPr lang="en-US" baseline="0" dirty="0" smtClean="0"/>
              <a:t>  If I tweak for earlier header the file crashes quicker.</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55</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Shows how</a:t>
            </a:r>
            <a:r>
              <a:rPr lang="en-US" baseline="0" dirty="0" smtClean="0"/>
              <a:t> all 32 bits of the MPEG_HEADER work.  The last byte works the magic.</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56</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3, 1 for a bad</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57</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0, 1 for a good</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58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anyway, when you’re just not sure if a bug</a:t>
            </a:r>
            <a:r>
              <a:rPr lang="en-US" baseline="0" dirty="0" smtClean="0"/>
              <a:t> is exploitable, what do you do?</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directly related to this: There’s new windbg extension call !exploitable that’s a step in the write direction for automated crash analysis/categorization</a:t>
            </a:r>
          </a:p>
          <a:p>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Probably</a:t>
            </a:r>
            <a:r>
              <a:rPr lang="en-US" baseline="0" dirty="0" smtClean="0"/>
              <a:t> not, unless a write error could be found</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60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was the most cool bug of all as, it didn’t even relate</a:t>
            </a:r>
            <a:r>
              <a:rPr lang="en-US" baseline="0" dirty="0" smtClean="0"/>
              <a:t> the QuickTime.  This was a crash in apple Core Foundation lib.</a:t>
            </a:r>
          </a:p>
          <a:p>
            <a:r>
              <a:rPr lang="en-US" baseline="0" dirty="0" smtClean="0"/>
              <a:t>But I could not get this to repeat, so not sure why it happened.  Every now and again odd things like that will happen when stressing system.</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61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Skip over this guy, just another </a:t>
            </a:r>
            <a:r>
              <a:rPr lang="en-US" dirty="0" err="1" smtClean="0"/>
              <a:t>malloc</a:t>
            </a:r>
            <a:r>
              <a:rPr lang="en-US" dirty="0" smtClean="0"/>
              <a:t> issues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68</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of</a:t>
            </a:r>
            <a:r>
              <a:rPr lang="en-US" baseline="0" dirty="0" smtClean="0"/>
              <a:t> the </a:t>
            </a:r>
            <a:r>
              <a:rPr lang="en-US" baseline="0" dirty="0" err="1" smtClean="0"/>
              <a:t>malloc</a:t>
            </a:r>
            <a:r>
              <a:rPr lang="en-US" baseline="0" dirty="0" smtClean="0"/>
              <a:t> business, didn’t really look into it much</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69</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a:t>
            </a:r>
            <a:r>
              <a:rPr lang="en-US" baseline="0" dirty="0" smtClean="0"/>
              <a:t> probably not </a:t>
            </a:r>
            <a:r>
              <a:rPr lang="en-US" baseline="0" dirty="0" smtClean="0"/>
              <a:t>exploitable.  </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71</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exploitable</a:t>
            </a:r>
            <a:r>
              <a:rPr lang="en-US" baseline="0" dirty="0" smtClean="0"/>
              <a:t> write bug!!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74</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going to get into the whole thing, but yet</a:t>
            </a:r>
            <a:r>
              <a:rPr lang="en-US" baseline="0" dirty="0" smtClean="0"/>
              <a:t> another exercise for the reader.  </a:t>
            </a:r>
            <a:r>
              <a:rPr lang="en-US" baseline="0" dirty="0" smtClean="0"/>
              <a:t>Exploitation is a whole different talk.  See AppSec training.</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75</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total length of the file should be greater than size, or the </a:t>
            </a:r>
            <a:r>
              <a:rPr lang="en-US" baseline="0" dirty="0" err="1" smtClean="0"/>
              <a:t>memmove</a:t>
            </a:r>
            <a:r>
              <a:rPr lang="en-US" baseline="0" dirty="0" smtClean="0"/>
              <a:t>() will run out of read space.  Could a cool info leak result from this?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76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get the basics</a:t>
            </a:r>
            <a:r>
              <a:rPr lang="en-US" baseline="0" dirty="0" smtClean="0"/>
              <a:t> and more in this talk, but it’s by no means an extensive analysis of all my QT crashes.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Browsers</a:t>
            </a:r>
            <a:r>
              <a:rPr lang="en-US" baseline="0" dirty="0" smtClean="0"/>
              <a:t> are the current bomb-</a:t>
            </a:r>
            <a:r>
              <a:rPr lang="en-US" baseline="0" dirty="0" err="1" smtClean="0"/>
              <a:t>diggagy</a:t>
            </a:r>
            <a:r>
              <a:rPr lang="en-US" baseline="0" dirty="0" smtClean="0"/>
              <a:t> in regards to memory corruption.</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Hacking away at QuickTime with file fuzzing and manual crash analysis</a:t>
            </a:r>
          </a:p>
          <a:p>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how I</a:t>
            </a:r>
            <a:r>
              <a:rPr lang="en-US" baseline="0" dirty="0" smtClean="0"/>
              <a:t> found my crashes.</a:t>
            </a:r>
            <a:endParaRPr lang="en-US" dirty="0"/>
          </a:p>
        </p:txBody>
      </p:sp>
      <p:sp>
        <p:nvSpPr>
          <p:cNvPr id="4" name="Slide Number Placeholder 3"/>
          <p:cNvSpPr>
            <a:spLocks noGrp="1"/>
          </p:cNvSpPr>
          <p:nvPr>
            <p:ph type="sldNum" sz="quarter" idx="10"/>
          </p:nvPr>
        </p:nvSpPr>
        <p:spPr/>
        <p:txBody>
          <a:bodyPr/>
          <a:lstStyle/>
          <a:p>
            <a:fld id="{1442FFC3-25D2-4CA4-9DC4-ADEF8167EF34}"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2578" name="Line 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endParaRPr lang="en-US"/>
          </a:p>
        </p:txBody>
      </p:sp>
      <p:sp>
        <p:nvSpPr>
          <p:cNvPr id="152579" name="Line 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endParaRPr lang="en-US"/>
          </a:p>
        </p:txBody>
      </p:sp>
      <p:sp>
        <p:nvSpPr>
          <p:cNvPr id="152580" name="Rectangle 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152581" name="Rectangle 5"/>
          <p:cNvSpPr>
            <a:spLocks noGrp="1" noChangeArrowheads="1"/>
          </p:cNvSpPr>
          <p:nvPr>
            <p:ph type="ctrTitle"/>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152582" name="Rectangle 6"/>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152583" name="Line 7"/>
          <p:cNvSpPr>
            <a:spLocks noChangeShapeType="1"/>
          </p:cNvSpPr>
          <p:nvPr/>
        </p:nvSpPr>
        <p:spPr bwMode="auto">
          <a:xfrm>
            <a:off x="498475" y="6419850"/>
            <a:ext cx="813117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52585" name="Line 9"/>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52586" name="Rectangle 10"/>
          <p:cNvSpPr>
            <a:spLocks noChangeArrowheads="1"/>
          </p:cNvSpPr>
          <p:nvPr/>
        </p:nvSpPr>
        <p:spPr bwMode="auto">
          <a:xfrm>
            <a:off x="404813" y="6494463"/>
            <a:ext cx="882650" cy="214312"/>
          </a:xfrm>
          <a:prstGeom prst="rect">
            <a:avLst/>
          </a:prstGeom>
          <a:noFill/>
          <a:ln w="9525">
            <a:noFill/>
            <a:miter lim="800000"/>
            <a:headEnd/>
            <a:tailEnd/>
          </a:ln>
          <a:effectLst/>
        </p:spPr>
        <p:txBody>
          <a:bodyPr wrap="none" lIns="92075" tIns="46038" rIns="92075" bIns="46038">
            <a:spAutoFit/>
          </a:bodyPr>
          <a:lstStyle/>
          <a:p>
            <a:r>
              <a:rPr lang="en-US" sz="800" dirty="0">
                <a:latin typeface="Arial" charset="0"/>
              </a:rPr>
              <a:t>Presentation</a:t>
            </a:r>
            <a:fld id="{66F0C2D7-92F9-4160-95EF-242906B78D15}" type="slidenum">
              <a:rPr lang="en-US" sz="800">
                <a:latin typeface="Arial" charset="0"/>
              </a:rPr>
              <a:pPr/>
              <a:t>‹#›</a:t>
            </a:fld>
            <a:endParaRPr lang="en-US" sz="800" dirty="0">
              <a:latin typeface="Arial" charset="0"/>
            </a:endParaRPr>
          </a:p>
        </p:txBody>
      </p:sp>
      <p:pic>
        <p:nvPicPr>
          <p:cNvPr id="152587" name="Picture 11"/>
          <p:cNvPicPr preferRelativeResize="0">
            <a:picLocks noChangeAspect="1" noChangeArrowheads="1"/>
          </p:cNvPicPr>
          <p:nvPr/>
        </p:nvPicPr>
        <p:blipFill>
          <a:blip r:embed="rId2" cstate="print"/>
          <a:srcRect/>
          <a:stretch>
            <a:fillRect/>
          </a:stretch>
        </p:blipFill>
        <p:spPr bwMode="auto">
          <a:xfrm>
            <a:off x="6919913" y="304800"/>
            <a:ext cx="1535112" cy="417513"/>
          </a:xfrm>
          <a:prstGeom prst="rect">
            <a:avLst/>
          </a:prstGeom>
          <a:noFill/>
          <a:ln w="9525">
            <a:noFill/>
            <a:miter lim="800000"/>
            <a:headEnd/>
            <a:tailEnd/>
          </a:ln>
          <a:effectLst/>
        </p:spPr>
      </p:pic>
      <p:sp>
        <p:nvSpPr>
          <p:cNvPr id="152589" name="Rectangle 13"/>
          <p:cNvSpPr>
            <a:spLocks noGrp="1" noChangeArrowheads="1"/>
          </p:cNvSpPr>
          <p:nvPr/>
        </p:nvSpPr>
        <p:spPr bwMode="auto">
          <a:xfrm>
            <a:off x="8077200" y="6503988"/>
            <a:ext cx="666750" cy="266700"/>
          </a:xfrm>
          <a:prstGeom prst="rect">
            <a:avLst/>
          </a:prstGeom>
          <a:noFill/>
          <a:ln w="9525">
            <a:noFill/>
            <a:miter lim="800000"/>
            <a:headEnd/>
            <a:tailEnd/>
          </a:ln>
          <a:effectLst/>
        </p:spPr>
        <p:txBody>
          <a:bodyPr wrap="none" lIns="92075" tIns="46038" rIns="92075" bIns="46038" anchor="ctr"/>
          <a:lstStyle/>
          <a:p>
            <a:pPr algn="r"/>
            <a:fld id="{64D9E86E-84C0-4D01-A08C-27F29D00C837}" type="datetimed-MMM-yy">
              <a:rPr lang="en-US" sz="800">
                <a:latin typeface="Arial" charset="0"/>
              </a:rPr>
              <a:pPr algn="r"/>
              <a:t>10-Jun-09</a:t>
            </a:fld>
            <a:endParaRPr lang="en-US" sz="800" dirty="0">
              <a:latin typeface="Arial" charset="0"/>
            </a:endParaRPr>
          </a:p>
        </p:txBody>
      </p:sp>
      <p:pic>
        <p:nvPicPr>
          <p:cNvPr id="152591" name="Picture 15" descr="AC_2color_wR"/>
          <p:cNvPicPr>
            <a:picLocks noChangeAspect="1" noChangeArrowheads="1"/>
          </p:cNvPicPr>
          <p:nvPr/>
        </p:nvPicPr>
        <p:blipFill>
          <a:blip r:embed="rId3" cstate="print"/>
          <a:srcRect/>
          <a:stretch>
            <a:fillRect/>
          </a:stretch>
        </p:blipFill>
        <p:spPr bwMode="auto">
          <a:xfrm>
            <a:off x="3829050" y="6562725"/>
            <a:ext cx="1435100" cy="9207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4638" y="171450"/>
            <a:ext cx="2081212"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71450"/>
            <a:ext cx="6091238"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66800"/>
            <a:ext cx="4086225"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066800"/>
            <a:ext cx="4086225"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10-Jun-09</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Line 2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endParaRPr lang="en-US"/>
          </a:p>
        </p:txBody>
      </p:sp>
      <p:sp>
        <p:nvSpPr>
          <p:cNvPr id="1047" name="Line 2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endParaRPr lang="en-US"/>
          </a:p>
        </p:txBody>
      </p:sp>
      <p:sp>
        <p:nvSpPr>
          <p:cNvPr id="1048" name="Rectangle 2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endParaRPr lang="en-US"/>
          </a:p>
        </p:txBody>
      </p:sp>
      <p:sp>
        <p:nvSpPr>
          <p:cNvPr id="1049" name="Rectangle 25"/>
          <p:cNvSpPr>
            <a:spLocks noGrp="1" noChangeArrowheads="1"/>
          </p:cNvSpPr>
          <p:nvPr>
            <p:ph type="title"/>
          </p:nvPr>
        </p:nvSpPr>
        <p:spPr bwMode="auto">
          <a:xfrm>
            <a:off x="381000" y="171450"/>
            <a:ext cx="5410200" cy="5365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50" name="Rectangle 26"/>
          <p:cNvSpPr>
            <a:spLocks noGrp="1" noChangeArrowheads="1"/>
          </p:cNvSpPr>
          <p:nvPr>
            <p:ph type="body" idx="1"/>
          </p:nvPr>
        </p:nvSpPr>
        <p:spPr bwMode="auto">
          <a:xfrm>
            <a:off x="381000" y="1066800"/>
            <a:ext cx="8324850" cy="5149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51" name="Line 27"/>
          <p:cNvSpPr>
            <a:spLocks noChangeShapeType="1"/>
          </p:cNvSpPr>
          <p:nvPr/>
        </p:nvSpPr>
        <p:spPr bwMode="auto">
          <a:xfrm>
            <a:off x="498475" y="6419850"/>
            <a:ext cx="813117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54" name="Rectangle 30"/>
          <p:cNvSpPr>
            <a:spLocks noGrp="1" noChangeArrowheads="1"/>
          </p:cNvSpPr>
          <p:nvPr>
            <p:ph type="dt" sz="half" idx="2"/>
          </p:nvPr>
        </p:nvSpPr>
        <p:spPr bwMode="auto">
          <a:xfrm>
            <a:off x="8077200" y="6467475"/>
            <a:ext cx="666750" cy="2667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800">
                <a:latin typeface="+mn-lt"/>
              </a:defRPr>
            </a:lvl1pPr>
          </a:lstStyle>
          <a:p>
            <a:fld id="{1D8BD707-D9CF-40AE-B4C6-C98DA3205C09}" type="datetimeFigureOut">
              <a:rPr lang="en-US" smtClean="0"/>
              <a:pPr/>
              <a:t>10-Jun-09</a:t>
            </a:fld>
            <a:endParaRPr lang="en-US"/>
          </a:p>
        </p:txBody>
      </p:sp>
      <p:sp>
        <p:nvSpPr>
          <p:cNvPr id="1055" name="Line 31"/>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57" name="Rectangle 33"/>
          <p:cNvSpPr>
            <a:spLocks noChangeArrowheads="1"/>
          </p:cNvSpPr>
          <p:nvPr/>
        </p:nvSpPr>
        <p:spPr bwMode="auto">
          <a:xfrm>
            <a:off x="404813" y="6494463"/>
            <a:ext cx="882650" cy="214312"/>
          </a:xfrm>
          <a:prstGeom prst="rect">
            <a:avLst/>
          </a:prstGeom>
          <a:noFill/>
          <a:ln w="9525">
            <a:noFill/>
            <a:miter lim="800000"/>
            <a:headEnd/>
            <a:tailEnd/>
          </a:ln>
          <a:effectLst/>
        </p:spPr>
        <p:txBody>
          <a:bodyPr wrap="none" lIns="92075" tIns="46038" rIns="92075" bIns="46038">
            <a:spAutoFit/>
          </a:bodyPr>
          <a:lstStyle/>
          <a:p>
            <a:r>
              <a:rPr lang="en-US" sz="800">
                <a:latin typeface="Arial" charset="0"/>
              </a:rPr>
              <a:t>Presentation</a:t>
            </a:r>
            <a:fld id="{BA027A19-F0CF-4BE1-A31B-64BCAED4757E}" type="slidenum">
              <a:rPr lang="en-US" sz="800">
                <a:latin typeface="Arial" charset="0"/>
              </a:rPr>
              <a:pPr/>
              <a:t>‹#›</a:t>
            </a:fld>
            <a:endParaRPr lang="en-US" sz="800">
              <a:latin typeface="Arial" charset="0"/>
            </a:endParaRPr>
          </a:p>
        </p:txBody>
      </p:sp>
      <p:pic>
        <p:nvPicPr>
          <p:cNvPr id="1059" name="Picture 35"/>
          <p:cNvPicPr preferRelativeResize="0">
            <a:picLocks noChangeAspect="1" noChangeArrowheads="1"/>
          </p:cNvPicPr>
          <p:nvPr/>
        </p:nvPicPr>
        <p:blipFill>
          <a:blip r:embed="rId13" cstate="print"/>
          <a:srcRect/>
          <a:stretch>
            <a:fillRect/>
          </a:stretch>
        </p:blipFill>
        <p:spPr bwMode="auto">
          <a:xfrm>
            <a:off x="6919913" y="304800"/>
            <a:ext cx="1535112" cy="417513"/>
          </a:xfrm>
          <a:prstGeom prst="rect">
            <a:avLst/>
          </a:prstGeom>
          <a:noFill/>
          <a:ln w="9525">
            <a:noFill/>
            <a:miter lim="800000"/>
            <a:headEnd/>
            <a:tailEnd/>
          </a:ln>
          <a:effectLst/>
        </p:spPr>
      </p:pic>
      <p:pic>
        <p:nvPicPr>
          <p:cNvPr id="1061" name="Picture 37" descr="AC_2color_wR"/>
          <p:cNvPicPr>
            <a:picLocks noChangeAspect="1" noChangeArrowheads="1"/>
          </p:cNvPicPr>
          <p:nvPr/>
        </p:nvPicPr>
        <p:blipFill>
          <a:blip r:embed="rId14" cstate="print"/>
          <a:srcRect/>
          <a:stretch>
            <a:fillRect/>
          </a:stretch>
        </p:blipFill>
        <p:spPr bwMode="auto">
          <a:xfrm>
            <a:off x="3829050" y="6562725"/>
            <a:ext cx="1435100" cy="92075"/>
          </a:xfrm>
          <a:prstGeom prst="rect">
            <a:avLst/>
          </a:prstGeom>
          <a:noFill/>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2600" i="1">
          <a:solidFill>
            <a:schemeClr val="tx1"/>
          </a:solidFill>
          <a:latin typeface="+mj-lt"/>
          <a:ea typeface="+mj-ea"/>
          <a:cs typeface="+mj-cs"/>
        </a:defRPr>
      </a:lvl1pPr>
      <a:lvl2pPr algn="l" rtl="0" eaLnBrk="1" fontAlgn="base" hangingPunct="1">
        <a:spcBef>
          <a:spcPct val="0"/>
        </a:spcBef>
        <a:spcAft>
          <a:spcPct val="0"/>
        </a:spcAft>
        <a:defRPr sz="2600" i="1">
          <a:solidFill>
            <a:schemeClr val="tx1"/>
          </a:solidFill>
          <a:latin typeface="Arial Black" pitchFamily="34" charset="0"/>
        </a:defRPr>
      </a:lvl2pPr>
      <a:lvl3pPr algn="l" rtl="0" eaLnBrk="1" fontAlgn="base" hangingPunct="1">
        <a:spcBef>
          <a:spcPct val="0"/>
        </a:spcBef>
        <a:spcAft>
          <a:spcPct val="0"/>
        </a:spcAft>
        <a:defRPr sz="2600" i="1">
          <a:solidFill>
            <a:schemeClr val="tx1"/>
          </a:solidFill>
          <a:latin typeface="Arial Black" pitchFamily="34" charset="0"/>
        </a:defRPr>
      </a:lvl3pPr>
      <a:lvl4pPr algn="l" rtl="0" eaLnBrk="1" fontAlgn="base" hangingPunct="1">
        <a:spcBef>
          <a:spcPct val="0"/>
        </a:spcBef>
        <a:spcAft>
          <a:spcPct val="0"/>
        </a:spcAft>
        <a:defRPr sz="2600" i="1">
          <a:solidFill>
            <a:schemeClr val="tx1"/>
          </a:solidFill>
          <a:latin typeface="Arial Black" pitchFamily="34" charset="0"/>
        </a:defRPr>
      </a:lvl4pPr>
      <a:lvl5pPr algn="l" rtl="0" eaLnBrk="1" fontAlgn="base" hangingPunct="1">
        <a:spcBef>
          <a:spcPct val="0"/>
        </a:spcBef>
        <a:spcAft>
          <a:spcPct val="0"/>
        </a:spcAft>
        <a:defRPr sz="2600" i="1">
          <a:solidFill>
            <a:schemeClr val="tx1"/>
          </a:solidFill>
          <a:latin typeface="Arial Black" pitchFamily="34" charset="0"/>
        </a:defRPr>
      </a:lvl5pPr>
      <a:lvl6pPr marL="457200" algn="l" rtl="0" eaLnBrk="1" fontAlgn="base" hangingPunct="1">
        <a:spcBef>
          <a:spcPct val="0"/>
        </a:spcBef>
        <a:spcAft>
          <a:spcPct val="0"/>
        </a:spcAft>
        <a:defRPr sz="2600" i="1">
          <a:solidFill>
            <a:schemeClr val="tx1"/>
          </a:solidFill>
          <a:latin typeface="Arial Black" pitchFamily="34" charset="0"/>
        </a:defRPr>
      </a:lvl6pPr>
      <a:lvl7pPr marL="914400" algn="l" rtl="0" eaLnBrk="1" fontAlgn="base" hangingPunct="1">
        <a:spcBef>
          <a:spcPct val="0"/>
        </a:spcBef>
        <a:spcAft>
          <a:spcPct val="0"/>
        </a:spcAft>
        <a:defRPr sz="2600" i="1">
          <a:solidFill>
            <a:schemeClr val="tx1"/>
          </a:solidFill>
          <a:latin typeface="Arial Black" pitchFamily="34" charset="0"/>
        </a:defRPr>
      </a:lvl7pPr>
      <a:lvl8pPr marL="1371600" algn="l" rtl="0" eaLnBrk="1" fontAlgn="base" hangingPunct="1">
        <a:spcBef>
          <a:spcPct val="0"/>
        </a:spcBef>
        <a:spcAft>
          <a:spcPct val="0"/>
        </a:spcAft>
        <a:defRPr sz="2600" i="1">
          <a:solidFill>
            <a:schemeClr val="tx1"/>
          </a:solidFill>
          <a:latin typeface="Arial Black" pitchFamily="34" charset="0"/>
        </a:defRPr>
      </a:lvl8pPr>
      <a:lvl9pPr marL="1828800" algn="l" rtl="0" eaLnBrk="1" fontAlgn="base" hangingPunct="1">
        <a:spcBef>
          <a:spcPct val="0"/>
        </a:spcBef>
        <a:spcAft>
          <a:spcPct val="0"/>
        </a:spcAft>
        <a:defRPr sz="2600" i="1">
          <a:solidFill>
            <a:schemeClr val="tx1"/>
          </a:solidFill>
          <a:latin typeface="Arial Black" pitchFamily="34" charset="0"/>
        </a:defRPr>
      </a:lvl9pPr>
    </p:titleStyle>
    <p:bodyStyle>
      <a:lvl1pPr marL="342900" indent="-342900" algn="l" rtl="0" eaLnBrk="1" fontAlgn="base" hangingPunct="1">
        <a:spcBef>
          <a:spcPct val="20000"/>
        </a:spcBef>
        <a:spcAft>
          <a:spcPct val="0"/>
        </a:spcAft>
        <a:buClr>
          <a:srgbClr val="D4272E"/>
        </a:buClr>
        <a:buChar char="•"/>
        <a:defRPr sz="26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085850" indent="-228600" algn="l" rtl="0" eaLnBrk="1" fontAlgn="base" hangingPunct="1">
        <a:spcBef>
          <a:spcPct val="20000"/>
        </a:spcBef>
        <a:spcAft>
          <a:spcPct val="0"/>
        </a:spcAft>
        <a:buChar char="•"/>
        <a:defRPr sz="2200">
          <a:solidFill>
            <a:schemeClr val="tx1"/>
          </a:solidFill>
          <a:latin typeface="+mn-lt"/>
        </a:defRPr>
      </a:lvl3pPr>
      <a:lvl4pPr marL="1428750" indent="-228600" algn="l" rtl="0" eaLnBrk="1" fontAlgn="base" hangingPunct="1">
        <a:spcBef>
          <a:spcPct val="20000"/>
        </a:spcBef>
        <a:spcAft>
          <a:spcPct val="0"/>
        </a:spcAft>
        <a:buChar char="–"/>
        <a:defRPr sz="2000">
          <a:solidFill>
            <a:schemeClr val="tx1"/>
          </a:solidFill>
          <a:latin typeface="+mn-lt"/>
        </a:defRPr>
      </a:lvl4pPr>
      <a:lvl5pPr marL="1771650" indent="-228600" algn="l" rtl="0" eaLnBrk="1" fontAlgn="base" hangingPunct="1">
        <a:spcBef>
          <a:spcPct val="20000"/>
        </a:spcBef>
        <a:spcAft>
          <a:spcPct val="0"/>
        </a:spcAft>
        <a:buClr>
          <a:schemeClr val="tx1"/>
        </a:buClr>
        <a:buChar char="•"/>
        <a:defRPr>
          <a:solidFill>
            <a:schemeClr val="tx1"/>
          </a:solidFill>
          <a:latin typeface="+mn-lt"/>
        </a:defRPr>
      </a:lvl5pPr>
      <a:lvl6pPr marL="2228850" indent="-228600" algn="l" rtl="0" eaLnBrk="1" fontAlgn="base" hangingPunct="1">
        <a:spcBef>
          <a:spcPct val="20000"/>
        </a:spcBef>
        <a:spcAft>
          <a:spcPct val="0"/>
        </a:spcAft>
        <a:buClr>
          <a:schemeClr val="tx1"/>
        </a:buClr>
        <a:buChar char="•"/>
        <a:defRPr>
          <a:solidFill>
            <a:schemeClr val="tx1"/>
          </a:solidFill>
          <a:latin typeface="+mn-lt"/>
        </a:defRPr>
      </a:lvl6pPr>
      <a:lvl7pPr marL="2686050" indent="-228600" algn="l" rtl="0" eaLnBrk="1" fontAlgn="base" hangingPunct="1">
        <a:spcBef>
          <a:spcPct val="20000"/>
        </a:spcBef>
        <a:spcAft>
          <a:spcPct val="0"/>
        </a:spcAft>
        <a:buClr>
          <a:schemeClr val="tx1"/>
        </a:buClr>
        <a:buChar char="•"/>
        <a:defRPr>
          <a:solidFill>
            <a:schemeClr val="tx1"/>
          </a:solidFill>
          <a:latin typeface="+mn-lt"/>
        </a:defRPr>
      </a:lvl7pPr>
      <a:lvl8pPr marL="3143250" indent="-228600" algn="l" rtl="0" eaLnBrk="1" fontAlgn="base" hangingPunct="1">
        <a:spcBef>
          <a:spcPct val="20000"/>
        </a:spcBef>
        <a:spcAft>
          <a:spcPct val="0"/>
        </a:spcAft>
        <a:buClr>
          <a:schemeClr val="tx1"/>
        </a:buClr>
        <a:buChar char="•"/>
        <a:defRPr>
          <a:solidFill>
            <a:schemeClr val="tx1"/>
          </a:solidFill>
          <a:latin typeface="+mn-lt"/>
        </a:defRPr>
      </a:lvl8pPr>
      <a:lvl9pPr marL="3600450" indent="-228600" algn="l" rtl="0" eaLnBrk="1" fontAlgn="base" hangingPunct="1">
        <a:spcBef>
          <a:spcPct val="20000"/>
        </a:spcBef>
        <a:spcAft>
          <a:spcPct val="0"/>
        </a:spcAft>
        <a:buClr>
          <a:schemeClr val="tx1"/>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Hacking QuickTime:</a:t>
            </a:r>
            <a:br>
              <a:rPr lang="en-US" dirty="0" smtClean="0"/>
            </a:br>
            <a:r>
              <a:rPr lang="en-US" dirty="0" smtClean="0"/>
              <a:t>Exception or Exploit?</a:t>
            </a:r>
            <a:endParaRPr lang="en-US" dirty="0"/>
          </a:p>
        </p:txBody>
      </p:sp>
      <p:sp>
        <p:nvSpPr>
          <p:cNvPr id="3" name="Subtitle 2"/>
          <p:cNvSpPr>
            <a:spLocks noGrp="1"/>
          </p:cNvSpPr>
          <p:nvPr>
            <p:ph type="subTitle" idx="1"/>
          </p:nvPr>
        </p:nvSpPr>
        <p:spPr/>
        <p:txBody>
          <a:bodyPr>
            <a:normAutofit/>
          </a:bodyPr>
          <a:lstStyle/>
          <a:p>
            <a:r>
              <a:rPr lang="en-US" dirty="0" smtClean="0"/>
              <a:t>Jared DeMott</a:t>
            </a:r>
          </a:p>
          <a:p>
            <a:r>
              <a:rPr lang="en-US" dirty="0" smtClean="0"/>
              <a:t>Crucial Security Business Area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Fuzzing Background</a:t>
            </a:r>
            <a:endParaRPr lang="en-US" dirty="0"/>
          </a:p>
        </p:txBody>
      </p:sp>
      <p:sp>
        <p:nvSpPr>
          <p:cNvPr id="3" name="Content Placeholder 2"/>
          <p:cNvSpPr>
            <a:spLocks noGrp="1"/>
          </p:cNvSpPr>
          <p:nvPr>
            <p:ph idx="1"/>
          </p:nvPr>
        </p:nvSpPr>
        <p:spPr/>
        <p:txBody>
          <a:bodyPr/>
          <a:lstStyle/>
          <a:p>
            <a:r>
              <a:rPr lang="en-US" dirty="0" smtClean="0"/>
              <a:t>The idea with fuzzing is to monitor an application while you “run it through it’s paces” with semi-valid and ideally semi-intelligent data</a:t>
            </a:r>
          </a:p>
          <a:p>
            <a:r>
              <a:rPr lang="en-US" dirty="0" smtClean="0"/>
              <a:t>When the monitor (normally a debugger or the like) records an exception, you know you have a bug</a:t>
            </a:r>
          </a:p>
          <a:p>
            <a:r>
              <a:rPr lang="en-US" dirty="0" smtClean="0"/>
              <a:t>But, if you’re new to the game, and just cooked up your first fuzzer, what do you make of those exceptions?</a:t>
            </a:r>
          </a:p>
          <a:p>
            <a:endParaRPr lang="en-US" dirty="0" smtClean="0"/>
          </a:p>
          <a:p>
            <a:r>
              <a:rPr lang="en-US" dirty="0" smtClean="0"/>
              <a:t>Exploit or Exception?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6324600" cy="536575"/>
          </a:xfrm>
        </p:spPr>
        <p:txBody>
          <a:bodyPr/>
          <a:lstStyle/>
          <a:p>
            <a:r>
              <a:rPr lang="en-US" dirty="0" smtClean="0"/>
              <a:t>8 Main Steps for Bit Flipper Fuzzing</a:t>
            </a:r>
            <a:endParaRPr lang="en-US" dirty="0"/>
          </a:p>
        </p:txBody>
      </p:sp>
      <p:sp>
        <p:nvSpPr>
          <p:cNvPr id="3" name="Content Placeholder 2"/>
          <p:cNvSpPr>
            <a:spLocks noGrp="1"/>
          </p:cNvSpPr>
          <p:nvPr>
            <p:ph idx="1"/>
          </p:nvPr>
        </p:nvSpPr>
        <p:spPr>
          <a:xfrm>
            <a:off x="612648" y="1295400"/>
            <a:ext cx="8153400" cy="4953000"/>
          </a:xfrm>
        </p:spPr>
        <p:txBody>
          <a:bodyPr>
            <a:normAutofit/>
          </a:bodyPr>
          <a:lstStyle/>
          <a:p>
            <a:r>
              <a:rPr lang="en-US" dirty="0" smtClean="0"/>
              <a:t>Find/Create Fuzzer</a:t>
            </a:r>
          </a:p>
          <a:p>
            <a:r>
              <a:rPr lang="en-US" dirty="0" smtClean="0"/>
              <a:t>Find sample files</a:t>
            </a:r>
          </a:p>
          <a:p>
            <a:r>
              <a:rPr lang="en-US" dirty="0" smtClean="0"/>
              <a:t>Generate semi-invalid samples</a:t>
            </a:r>
          </a:p>
          <a:p>
            <a:r>
              <a:rPr lang="en-US" dirty="0" smtClean="0"/>
              <a:t>Fuzz Application</a:t>
            </a:r>
          </a:p>
          <a:p>
            <a:pPr lvl="1"/>
            <a:r>
              <a:rPr lang="en-US" dirty="0" smtClean="0"/>
              <a:t>Log such that you know which file caused fault</a:t>
            </a:r>
          </a:p>
          <a:p>
            <a:r>
              <a:rPr lang="en-US" dirty="0" smtClean="0"/>
              <a:t>Review Faults</a:t>
            </a:r>
          </a:p>
          <a:p>
            <a:r>
              <a:rPr lang="en-US" dirty="0" err="1" smtClean="0"/>
              <a:t>AptDiff</a:t>
            </a:r>
            <a:r>
              <a:rPr lang="en-US" dirty="0" smtClean="0"/>
              <a:t>( </a:t>
            </a:r>
            <a:r>
              <a:rPr lang="en-US" dirty="0" err="1" smtClean="0"/>
              <a:t>GoodFile</a:t>
            </a:r>
            <a:r>
              <a:rPr lang="en-US" dirty="0" smtClean="0"/>
              <a:t> , Mutated file)</a:t>
            </a:r>
          </a:p>
          <a:p>
            <a:r>
              <a:rPr lang="en-US" dirty="0" smtClean="0"/>
              <a:t>Change each difference back, to identify the byte that caused the fault</a:t>
            </a:r>
          </a:p>
          <a:p>
            <a:r>
              <a:rPr lang="en-US" b="1" dirty="0" smtClean="0">
                <a:solidFill>
                  <a:srgbClr val="FF0000"/>
                </a:solidFill>
              </a:rPr>
              <a:t>Verify/Debug to determine exploitability</a:t>
            </a:r>
            <a:endParaRPr lang="en-US"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5943600" cy="536575"/>
          </a:xfrm>
        </p:spPr>
        <p:txBody>
          <a:bodyPr/>
          <a:lstStyle/>
          <a:p>
            <a:r>
              <a:rPr lang="en-US" dirty="0" smtClean="0"/>
              <a:t>A Fuzzer in Action – Example 1</a:t>
            </a:r>
            <a:endParaRPr lang="en-US" dirty="0"/>
          </a:p>
        </p:txBody>
      </p:sp>
      <p:sp>
        <p:nvSpPr>
          <p:cNvPr id="3" name="Content Placeholder 2"/>
          <p:cNvSpPr>
            <a:spLocks noGrp="1"/>
          </p:cNvSpPr>
          <p:nvPr>
            <p:ph idx="1"/>
          </p:nvPr>
        </p:nvSpPr>
        <p:spPr/>
        <p:txBody>
          <a:bodyPr>
            <a:normAutofit lnSpcReduction="10000"/>
          </a:bodyPr>
          <a:lstStyle/>
          <a:p>
            <a:r>
              <a:rPr lang="en-US" dirty="0" smtClean="0"/>
              <a:t>One simple fuzzer from our book (</a:t>
            </a:r>
            <a:r>
              <a:rPr lang="en-US" dirty="0" err="1" smtClean="0"/>
              <a:t>Chpt</a:t>
            </a:r>
            <a:r>
              <a:rPr lang="en-US" dirty="0" smtClean="0"/>
              <a:t> 9)</a:t>
            </a:r>
          </a:p>
          <a:p>
            <a:pPr lvl="1"/>
            <a:r>
              <a:rPr lang="en-US" dirty="0" smtClean="0"/>
              <a:t>Randomly flips a few bytes in sample</a:t>
            </a:r>
          </a:p>
          <a:p>
            <a:pPr lvl="1"/>
            <a:r>
              <a:rPr lang="en-US" dirty="0" smtClean="0">
                <a:solidFill>
                  <a:srgbClr val="FF0000"/>
                </a:solidFill>
              </a:rPr>
              <a:t>DEMO:</a:t>
            </a:r>
            <a:r>
              <a:rPr lang="en-US" dirty="0" smtClean="0">
                <a:solidFill>
                  <a:srgbClr val="FF0000"/>
                </a:solidFill>
              </a:rPr>
              <a:t> </a:t>
            </a:r>
            <a:r>
              <a:rPr lang="en-US" dirty="0" smtClean="0">
                <a:solidFill>
                  <a:srgbClr val="FF0000"/>
                </a:solidFill>
              </a:rPr>
              <a:t>F</a:t>
            </a:r>
            <a:r>
              <a:rPr lang="en-US" dirty="0" smtClean="0">
                <a:solidFill>
                  <a:srgbClr val="FF0000"/>
                </a:solidFill>
              </a:rPr>
              <a:t>inds </a:t>
            </a:r>
            <a:r>
              <a:rPr lang="en-US" dirty="0" smtClean="0">
                <a:solidFill>
                  <a:srgbClr val="FF0000"/>
                </a:solidFill>
              </a:rPr>
              <a:t>crashes in QuickTime</a:t>
            </a:r>
          </a:p>
          <a:p>
            <a:pPr lvl="1"/>
            <a:r>
              <a:rPr lang="en-US" dirty="0" smtClean="0"/>
              <a:t>Here’s one such example</a:t>
            </a:r>
          </a:p>
          <a:p>
            <a:pPr lvl="2"/>
            <a:r>
              <a:rPr lang="en-US" dirty="0" smtClean="0"/>
              <a:t>Process:         QuickTime Player [44996]</a:t>
            </a:r>
          </a:p>
          <a:p>
            <a:pPr lvl="2"/>
            <a:r>
              <a:rPr lang="en-US" dirty="0" smtClean="0"/>
              <a:t>Code Type:       X86 (Native)</a:t>
            </a:r>
          </a:p>
          <a:p>
            <a:pPr lvl="2"/>
            <a:r>
              <a:rPr lang="en-US" dirty="0" smtClean="0"/>
              <a:t>Parent Process:  bash [36856]</a:t>
            </a:r>
          </a:p>
          <a:p>
            <a:pPr lvl="2"/>
            <a:r>
              <a:rPr lang="en-US" dirty="0" smtClean="0"/>
              <a:t>Date/Time:       2008-07-22 14:09:41.453 -0400</a:t>
            </a:r>
          </a:p>
          <a:p>
            <a:pPr lvl="2"/>
            <a:r>
              <a:rPr lang="pt-BR" dirty="0" smtClean="0"/>
              <a:t>OS Version:      Mac OS X 10.5.4 (9E17)</a:t>
            </a:r>
          </a:p>
          <a:p>
            <a:pPr lvl="2"/>
            <a:r>
              <a:rPr lang="en-US" dirty="0" smtClean="0"/>
              <a:t>Report Version:  6</a:t>
            </a:r>
          </a:p>
          <a:p>
            <a:pPr lvl="2"/>
            <a:r>
              <a:rPr lang="en-US" dirty="0" smtClean="0"/>
              <a:t>Exception Type:  EXC_ARITHMETIC (</a:t>
            </a:r>
            <a:r>
              <a:rPr lang="en-US" b="1" i="1" u="sng" dirty="0" smtClean="0"/>
              <a:t>SIGFPE</a:t>
            </a:r>
            <a:r>
              <a:rPr lang="en-US" dirty="0" smtClean="0"/>
              <a:t>)</a:t>
            </a:r>
          </a:p>
          <a:p>
            <a:pPr lvl="2"/>
            <a:r>
              <a:rPr lang="en-US" dirty="0" smtClean="0"/>
              <a:t>Exception Codes: EXC_I386_DIV (</a:t>
            </a:r>
            <a:r>
              <a:rPr lang="en-US" b="1" i="1" u="sng" dirty="0" smtClean="0"/>
              <a:t>divide by zero</a:t>
            </a:r>
            <a:r>
              <a:rPr lang="en-US" dirty="0" smtClean="0"/>
              <a:t>)</a:t>
            </a:r>
          </a:p>
          <a:p>
            <a:pPr lvl="2"/>
            <a:r>
              <a:rPr lang="en-US" b="1" u="sng" dirty="0" smtClean="0"/>
              <a:t>Crashed</a:t>
            </a:r>
            <a:r>
              <a:rPr lang="en-US" dirty="0" smtClean="0"/>
              <a:t> Thread:  0</a:t>
            </a:r>
          </a:p>
          <a:p>
            <a:pPr lvl="2"/>
            <a:endParaRPr lang="en-US" dirty="0" smtClean="0"/>
          </a:p>
          <a:p>
            <a:endParaRPr lang="en-US" dirty="0"/>
          </a:p>
        </p:txBody>
      </p:sp>
      <p:pic>
        <p:nvPicPr>
          <p:cNvPr id="1026" name="Picture 2" descr="C:\share\jared\books\Fuzzing Book\book_pic.gif"/>
          <p:cNvPicPr>
            <a:picLocks noChangeAspect="1" noChangeArrowheads="1"/>
          </p:cNvPicPr>
          <p:nvPr/>
        </p:nvPicPr>
        <p:blipFill>
          <a:blip r:embed="rId3"/>
          <a:srcRect/>
          <a:stretch>
            <a:fillRect/>
          </a:stretch>
        </p:blipFill>
        <p:spPr bwMode="auto">
          <a:xfrm>
            <a:off x="7159625" y="1824038"/>
            <a:ext cx="1333500" cy="18383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is that bug Serious?</a:t>
            </a:r>
            <a:endParaRPr lang="en-US" dirty="0"/>
          </a:p>
        </p:txBody>
      </p:sp>
      <p:sp>
        <p:nvSpPr>
          <p:cNvPr id="3" name="Content Placeholder 2"/>
          <p:cNvSpPr>
            <a:spLocks noGrp="1"/>
          </p:cNvSpPr>
          <p:nvPr>
            <p:ph idx="1"/>
          </p:nvPr>
        </p:nvSpPr>
        <p:spPr>
          <a:xfrm>
            <a:off x="381000" y="1066800"/>
            <a:ext cx="8763000" cy="5149850"/>
          </a:xfrm>
        </p:spPr>
        <p:txBody>
          <a:bodyPr>
            <a:normAutofit fontScale="92500" lnSpcReduction="10000"/>
          </a:bodyPr>
          <a:lstStyle/>
          <a:p>
            <a:r>
              <a:rPr lang="en-US" dirty="0" smtClean="0"/>
              <a:t>Well, all bugs are serious to the development team</a:t>
            </a:r>
          </a:p>
          <a:p>
            <a:pPr lvl="1"/>
            <a:r>
              <a:rPr lang="en-US" dirty="0" smtClean="0"/>
              <a:t>But we want to know if we could turn this into and exploit and make some cash selling it</a:t>
            </a:r>
          </a:p>
          <a:p>
            <a:r>
              <a:rPr lang="en-US" dirty="0" smtClean="0"/>
              <a:t>First, what was the exception code? “SIGFPE”</a:t>
            </a:r>
          </a:p>
          <a:p>
            <a:pPr lvl="1"/>
            <a:r>
              <a:rPr lang="en-US" dirty="0" smtClean="0"/>
              <a:t>type ‘kill –l’ if you’re not sure of the name </a:t>
            </a:r>
            <a:r>
              <a:rPr lang="en-US" dirty="0" smtClean="0">
                <a:sym typeface="Wingdings" pitchFamily="2" charset="2"/>
              </a:rPr>
              <a:t> numbers</a:t>
            </a:r>
          </a:p>
          <a:p>
            <a:pPr lvl="1">
              <a:buNone/>
            </a:pPr>
            <a:r>
              <a:rPr lang="en-US" dirty="0" smtClean="0"/>
              <a:t>1) SIGHUP	 2) SIGINT	 3) SIGQUIT	 4) SIGILL</a:t>
            </a:r>
          </a:p>
          <a:p>
            <a:pPr lvl="1">
              <a:buNone/>
            </a:pPr>
            <a:r>
              <a:rPr lang="en-US" dirty="0" smtClean="0"/>
              <a:t>5) SIGTRAP	 6) SIGABRT	 7) SIGEMT	 8) SIGFPE</a:t>
            </a:r>
          </a:p>
          <a:p>
            <a:pPr lvl="1">
              <a:buNone/>
            </a:pPr>
            <a:r>
              <a:rPr lang="en-US" dirty="0" smtClean="0"/>
              <a:t>9) SIGKILL	10) SIGBUS	11) SIGSEGV	12) SIGSYS</a:t>
            </a:r>
          </a:p>
          <a:p>
            <a:pPr lvl="1">
              <a:buNone/>
            </a:pPr>
            <a:r>
              <a:rPr lang="en-US" dirty="0" smtClean="0"/>
              <a:t>13) SIGPIPE	14) SIGALRM	15) SIGTERM	16) SIGURG</a:t>
            </a:r>
          </a:p>
          <a:p>
            <a:pPr lvl="1">
              <a:buNone/>
            </a:pPr>
            <a:r>
              <a:rPr lang="en-US" dirty="0" smtClean="0"/>
              <a:t>17) SIGSTOP	18) SIGTSTP	19) SIGCONT	20) SIGCHLD</a:t>
            </a:r>
          </a:p>
          <a:p>
            <a:pPr lvl="1">
              <a:buNone/>
            </a:pPr>
            <a:r>
              <a:rPr lang="en-US" dirty="0" smtClean="0"/>
              <a:t>21) SIGTTIN	22) SIGTTOU	23) SIGIO	24) SIGXCPU</a:t>
            </a:r>
          </a:p>
          <a:p>
            <a:pPr lvl="1">
              <a:buNone/>
            </a:pPr>
            <a:r>
              <a:rPr lang="en-US" dirty="0" smtClean="0"/>
              <a:t>25) SIGXFSZ      26) SIGVTALRM 27) SIGPROF 28) SIGWINCH</a:t>
            </a:r>
          </a:p>
          <a:p>
            <a:pPr lvl="1">
              <a:buNone/>
            </a:pPr>
            <a:r>
              <a:rPr lang="en-US" dirty="0" smtClean="0"/>
              <a:t>29) SIGINFO	30) SIGUSR1	31) SIGUSR2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is the part of the talk where you hate me</a:t>
            </a:r>
            <a:endParaRPr lang="en-US" dirty="0"/>
          </a:p>
        </p:txBody>
      </p:sp>
      <p:sp>
        <p:nvSpPr>
          <p:cNvPr id="3" name="Content Placeholder 2"/>
          <p:cNvSpPr>
            <a:spLocks noGrp="1"/>
          </p:cNvSpPr>
          <p:nvPr>
            <p:ph idx="1"/>
          </p:nvPr>
        </p:nvSpPr>
        <p:spPr/>
        <p:txBody>
          <a:bodyPr/>
          <a:lstStyle/>
          <a:p>
            <a:r>
              <a:rPr lang="en-US" dirty="0" smtClean="0"/>
              <a:t>And that’s because security researches are constantly coming up with new ways/techniques to exploit bugs previously thought unexploitable</a:t>
            </a:r>
          </a:p>
          <a:p>
            <a:pPr lvl="1"/>
            <a:r>
              <a:rPr lang="en-US" dirty="0" smtClean="0"/>
              <a:t>The classic example of this comes from: </a:t>
            </a:r>
            <a:r>
              <a:rPr lang="en-US" dirty="0" smtClean="0">
                <a:solidFill>
                  <a:schemeClr val="accent4"/>
                </a:solidFill>
              </a:rPr>
              <a:t>http://documents.iss.net/whitepapers/IBM_X-Force_WP_final.pdf</a:t>
            </a:r>
          </a:p>
          <a:p>
            <a:pPr lvl="2"/>
            <a:r>
              <a:rPr lang="en-US" dirty="0" smtClean="0"/>
              <a:t>“The vulnerability in question is an exploitable </a:t>
            </a:r>
            <a:r>
              <a:rPr lang="en-US" i="1" dirty="0" smtClean="0"/>
              <a:t>NULL</a:t>
            </a:r>
            <a:r>
              <a:rPr lang="en-US" dirty="0" smtClean="0"/>
              <a:t>-</a:t>
            </a:r>
            <a:r>
              <a:rPr lang="en-US" i="1" dirty="0" smtClean="0"/>
              <a:t>pointer</a:t>
            </a:r>
            <a:r>
              <a:rPr lang="en-US" dirty="0" smtClean="0"/>
              <a:t> dereference of …”</a:t>
            </a:r>
          </a:p>
          <a:p>
            <a:r>
              <a:rPr lang="en-US" dirty="0" smtClean="0"/>
              <a:t>So really, it’s </a:t>
            </a:r>
            <a:r>
              <a:rPr lang="en-US" dirty="0" smtClean="0">
                <a:solidFill>
                  <a:srgbClr val="FF0000"/>
                </a:solidFill>
              </a:rPr>
              <a:t>tough to say “this isn’t exploitable” if an exploit cannot be developed.  But provable to say exploitable if you can develop an exploit.</a:t>
            </a:r>
          </a:p>
          <a:p>
            <a:pPr lvl="1">
              <a:buNone/>
            </a:pPr>
            <a:endParaRPr lang="en-US"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then what can we say?</a:t>
            </a:r>
            <a:endParaRPr lang="en-US" dirty="0"/>
          </a:p>
        </p:txBody>
      </p:sp>
      <p:sp>
        <p:nvSpPr>
          <p:cNvPr id="3" name="Content Placeholder 2"/>
          <p:cNvSpPr>
            <a:spLocks noGrp="1"/>
          </p:cNvSpPr>
          <p:nvPr>
            <p:ph idx="1"/>
          </p:nvPr>
        </p:nvSpPr>
        <p:spPr>
          <a:xfrm>
            <a:off x="381000" y="1219200"/>
            <a:ext cx="8385048" cy="4953000"/>
          </a:xfrm>
        </p:spPr>
        <p:txBody>
          <a:bodyPr>
            <a:normAutofit fontScale="85000" lnSpcReduction="10000"/>
          </a:bodyPr>
          <a:lstStyle/>
          <a:p>
            <a:r>
              <a:rPr lang="en-US" dirty="0" smtClean="0"/>
              <a:t>If we think it is exploitable…</a:t>
            </a:r>
          </a:p>
          <a:p>
            <a:pPr lvl="1"/>
            <a:r>
              <a:rPr lang="en-US" dirty="0" smtClean="0"/>
              <a:t>And can prove it is; case closed</a:t>
            </a:r>
          </a:p>
          <a:p>
            <a:r>
              <a:rPr lang="en-US" dirty="0" smtClean="0"/>
              <a:t>If we think it’s iffy…</a:t>
            </a:r>
          </a:p>
          <a:p>
            <a:pPr lvl="1"/>
            <a:r>
              <a:rPr lang="en-US" dirty="0" smtClean="0"/>
              <a:t>Good chance could be exploitable, but we just don’t know how</a:t>
            </a:r>
          </a:p>
          <a:p>
            <a:pPr lvl="2"/>
            <a:r>
              <a:rPr lang="en-US" dirty="0" smtClean="0"/>
              <a:t>But, if in your organization, it looks to be beyond a reasonable level of effort, that’s fine.  Move on.</a:t>
            </a:r>
          </a:p>
          <a:p>
            <a:r>
              <a:rPr lang="en-US" dirty="0" smtClean="0"/>
              <a:t>If we think it’s not…</a:t>
            </a:r>
          </a:p>
          <a:p>
            <a:pPr lvl="1"/>
            <a:r>
              <a:rPr lang="en-US" dirty="0" smtClean="0"/>
              <a:t>Since there’s no known/clear way to exploit</a:t>
            </a:r>
          </a:p>
          <a:p>
            <a:pPr lvl="1"/>
            <a:r>
              <a:rPr lang="en-US" dirty="0" smtClean="0"/>
              <a:t>And you don’t currently have time/budget to research totally new exploitation techniques</a:t>
            </a:r>
          </a:p>
          <a:p>
            <a:pPr lvl="2"/>
            <a:r>
              <a:rPr lang="en-US" dirty="0" smtClean="0"/>
              <a:t>Normally a good idea to close the books on it and  move to more fertile ground.  If you can find one crash, good chance you can find two.</a:t>
            </a:r>
          </a:p>
          <a:p>
            <a:pPr lvl="2"/>
            <a:endParaRPr lang="en-US" dirty="0" smtClean="0"/>
          </a:p>
          <a:p>
            <a:pPr lvl="1">
              <a:buNone/>
            </a:pPr>
            <a:r>
              <a:rPr lang="en-US" dirty="0" smtClean="0">
                <a:solidFill>
                  <a:srgbClr val="FF0000"/>
                </a:solidFill>
              </a:rPr>
              <a:t>Prioritization is where next generation fuzzers are headed…</a:t>
            </a:r>
            <a:endParaRPr lang="en-US"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Given that, what’s the point of this Talk?</a:t>
            </a:r>
            <a:endParaRPr lang="en-US" dirty="0"/>
          </a:p>
        </p:txBody>
      </p:sp>
      <p:sp>
        <p:nvSpPr>
          <p:cNvPr id="3" name="Content Placeholder 2"/>
          <p:cNvSpPr>
            <a:spLocks noGrp="1"/>
          </p:cNvSpPr>
          <p:nvPr>
            <p:ph idx="1"/>
          </p:nvPr>
        </p:nvSpPr>
        <p:spPr/>
        <p:txBody>
          <a:bodyPr/>
          <a:lstStyle/>
          <a:p>
            <a:r>
              <a:rPr lang="en-US" dirty="0" smtClean="0"/>
              <a:t>Training</a:t>
            </a:r>
          </a:p>
          <a:p>
            <a:pPr lvl="1"/>
            <a:r>
              <a:rPr lang="en-US" dirty="0" smtClean="0"/>
              <a:t>While it’s true it’s tough to </a:t>
            </a:r>
            <a:r>
              <a:rPr lang="en-US" b="1" i="1" dirty="0" smtClean="0"/>
              <a:t>positively</a:t>
            </a:r>
            <a:r>
              <a:rPr lang="en-US" dirty="0" smtClean="0"/>
              <a:t> rule a crash out, you can “triage” or weed through a bunch of exceptions quickly, so that you can focus on the ones that stand a better chance of being exploitable</a:t>
            </a:r>
          </a:p>
          <a:p>
            <a:pPr lvl="1"/>
            <a:r>
              <a:rPr lang="en-US" dirty="0" smtClean="0"/>
              <a:t>This is only possible if you know about different exception types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Yes, perhaps I do have AD/HD</a:t>
            </a:r>
            <a:endParaRPr lang="en-US" dirty="0"/>
          </a:p>
        </p:txBody>
      </p:sp>
      <p:sp>
        <p:nvSpPr>
          <p:cNvPr id="3" name="Content Placeholder 2"/>
          <p:cNvSpPr>
            <a:spLocks noGrp="1"/>
          </p:cNvSpPr>
          <p:nvPr>
            <p:ph idx="1"/>
          </p:nvPr>
        </p:nvSpPr>
        <p:spPr/>
        <p:txBody>
          <a:bodyPr>
            <a:normAutofit lnSpcReduction="10000"/>
          </a:bodyPr>
          <a:lstStyle/>
          <a:p>
            <a:r>
              <a:rPr lang="en-US" dirty="0" smtClean="0"/>
              <a:t>But that’s why were here, so back to the QuickTime crash from my Mac</a:t>
            </a:r>
          </a:p>
          <a:p>
            <a:pPr lvl="1"/>
            <a:r>
              <a:rPr lang="en-US" b="1" dirty="0" smtClean="0"/>
              <a:t>SIGFPE</a:t>
            </a:r>
            <a:r>
              <a:rPr lang="en-US" dirty="0" smtClean="0"/>
              <a:t> </a:t>
            </a:r>
            <a:r>
              <a:rPr lang="en-US" sz="1900" dirty="0" smtClean="0"/>
              <a:t>is the signal sent to computer programs that perform erroneous arithmetic operations on POSIX compliant platforms. The symbolic constant for SIGFPE is defined in the header file </a:t>
            </a:r>
            <a:r>
              <a:rPr lang="en-US" sz="1900" dirty="0" err="1" smtClean="0">
                <a:solidFill>
                  <a:schemeClr val="accent4"/>
                </a:solidFill>
              </a:rPr>
              <a:t>signal.h</a:t>
            </a:r>
            <a:r>
              <a:rPr lang="en-US" sz="1900" dirty="0" smtClean="0"/>
              <a:t>. Symbolic signal names are used because signal numbers can vary across platforms.</a:t>
            </a:r>
          </a:p>
          <a:p>
            <a:r>
              <a:rPr lang="en-US" dirty="0" smtClean="0"/>
              <a:t>So….. is it exploitable or not?  Probably not.</a:t>
            </a:r>
          </a:p>
          <a:p>
            <a:pPr lvl="1"/>
            <a:r>
              <a:rPr lang="en-US" dirty="0" smtClean="0"/>
              <a:t>Why? Because the chance for memory corruption, and thus execution redirection looks minimal.  See example:</a:t>
            </a:r>
          </a:p>
          <a:p>
            <a:pPr lvl="3">
              <a:buNone/>
            </a:pPr>
            <a:r>
              <a:rPr lang="en-US" dirty="0" smtClean="0"/>
              <a:t>int main() { </a:t>
            </a:r>
          </a:p>
          <a:p>
            <a:pPr lvl="3">
              <a:buNone/>
            </a:pPr>
            <a:r>
              <a:rPr lang="en-US" dirty="0" smtClean="0"/>
              <a:t>  int x = 42/0; </a:t>
            </a:r>
          </a:p>
          <a:p>
            <a:pPr lvl="3">
              <a:buNone/>
            </a:pPr>
            <a:r>
              <a:rPr lang="en-US" dirty="0" smtClean="0"/>
              <a:t>  return 0; /* Never reached */ </a:t>
            </a:r>
          </a:p>
          <a:p>
            <a:pPr lvl="3">
              <a:buNone/>
            </a:pPr>
            <a:r>
              <a:rPr lang="en-US" dirty="0" smtClean="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normAutofit/>
          </a:bodyPr>
          <a:lstStyle/>
          <a:p>
            <a:r>
              <a:rPr lang="en-US" dirty="0" smtClean="0"/>
              <a:t>Ok, so, true, if QuickTime wasn’t crashing on a normal movie, but after a few bytes flipped we get the SIGFPE, how can we rule this out as exploitable condition without extensive reverse engineering?</a:t>
            </a:r>
          </a:p>
          <a:p>
            <a:pPr lvl="1"/>
            <a:r>
              <a:rPr lang="en-US" dirty="0" smtClean="0"/>
              <a:t>I hear that.  You really always need to reverse each exception to gain full understanding of the crash</a:t>
            </a:r>
          </a:p>
          <a:p>
            <a:pPr lvl="2"/>
            <a:r>
              <a:rPr lang="en-US" b="1" i="1" dirty="0" smtClean="0">
                <a:solidFill>
                  <a:srgbClr val="FF0000"/>
                </a:solidFill>
              </a:rPr>
              <a:t>GET TO THE ROOT CAUSE VIA </a:t>
            </a:r>
            <a:r>
              <a:rPr lang="en-US" b="1" i="1" dirty="0" err="1" smtClean="0">
                <a:solidFill>
                  <a:srgbClr val="FF0000"/>
                </a:solidFill>
              </a:rPr>
              <a:t>REing</a:t>
            </a:r>
            <a:endParaRPr lang="en-US" b="1" i="1" dirty="0" smtClean="0">
              <a:solidFill>
                <a:srgbClr val="FF0000"/>
              </a:solidFill>
            </a:endParaRPr>
          </a:p>
          <a:p>
            <a:pPr lvl="3"/>
            <a:r>
              <a:rPr lang="en-US" dirty="0" smtClean="0"/>
              <a:t>If the value is used to influence allocation or similar functions, it could still have a chance of being exploitable</a:t>
            </a:r>
          </a:p>
          <a:p>
            <a:pPr lvl="1"/>
            <a:r>
              <a:rPr lang="en-US" dirty="0" smtClean="0"/>
              <a:t>On the other hand, no invalid memory access is directly happening here, so the chances that it would be exploitable seems very thin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Reverse, Reverse</a:t>
            </a:r>
            <a:endParaRPr lang="en-US" dirty="0"/>
          </a:p>
        </p:txBody>
      </p:sp>
      <p:sp>
        <p:nvSpPr>
          <p:cNvPr id="3" name="Content Placeholder 2"/>
          <p:cNvSpPr>
            <a:spLocks noGrp="1"/>
          </p:cNvSpPr>
          <p:nvPr>
            <p:ph idx="1"/>
          </p:nvPr>
        </p:nvSpPr>
        <p:spPr/>
        <p:txBody>
          <a:bodyPr>
            <a:normAutofit lnSpcReduction="10000"/>
          </a:bodyPr>
          <a:lstStyle/>
          <a:p>
            <a:r>
              <a:rPr lang="en-US" dirty="0" smtClean="0"/>
              <a:t>Manually Twiddling bits</a:t>
            </a:r>
          </a:p>
          <a:p>
            <a:pPr lvl="1"/>
            <a:r>
              <a:rPr lang="en-US" dirty="0" smtClean="0"/>
              <a:t>Identify the fuzzy byte that caused the crash, and try to give a proper byte(s)</a:t>
            </a:r>
          </a:p>
          <a:p>
            <a:pPr lvl="2"/>
            <a:r>
              <a:rPr lang="en-US" dirty="0" smtClean="0"/>
              <a:t>Helps with </a:t>
            </a:r>
            <a:r>
              <a:rPr lang="en-US" smtClean="0"/>
              <a:t>REing</a:t>
            </a:r>
            <a:endParaRPr lang="en-US" dirty="0" smtClean="0"/>
          </a:p>
          <a:p>
            <a:r>
              <a:rPr lang="en-US" dirty="0" smtClean="0"/>
              <a:t>File format specifications</a:t>
            </a:r>
          </a:p>
          <a:p>
            <a:pPr lvl="1"/>
            <a:r>
              <a:rPr lang="en-US" dirty="0" smtClean="0"/>
              <a:t>I’ve found good docs from Apple in the past like the one describing QT movies</a:t>
            </a:r>
          </a:p>
          <a:p>
            <a:r>
              <a:rPr lang="en-US" dirty="0" smtClean="0"/>
              <a:t>Dynamic analysis</a:t>
            </a:r>
          </a:p>
          <a:p>
            <a:pPr lvl="1"/>
            <a:r>
              <a:rPr lang="en-US" dirty="0" err="1" smtClean="0"/>
              <a:t>gdb</a:t>
            </a:r>
            <a:r>
              <a:rPr lang="en-US" dirty="0" smtClean="0"/>
              <a:t>, </a:t>
            </a:r>
            <a:r>
              <a:rPr lang="en-US" dirty="0" err="1" smtClean="0"/>
              <a:t>olly</a:t>
            </a:r>
            <a:r>
              <a:rPr lang="en-US" dirty="0" smtClean="0"/>
              <a:t>, …</a:t>
            </a:r>
          </a:p>
          <a:p>
            <a:r>
              <a:rPr lang="en-US" dirty="0" smtClean="0"/>
              <a:t>Static analysis</a:t>
            </a:r>
          </a:p>
          <a:p>
            <a:pPr lvl="1"/>
            <a:r>
              <a:rPr lang="en-US" dirty="0" smtClean="0"/>
              <a:t>IDA pro</a:t>
            </a:r>
          </a:p>
          <a:p>
            <a:r>
              <a:rPr lang="en-US" dirty="0" smtClean="0"/>
              <a:t>whatever it takes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to Remember</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“Bugs are found in a variety of ways.  But good exploits are created in a debugger, by someone who knows the trade well.”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exceptions are the most interesting?</a:t>
            </a:r>
            <a:endParaRPr lang="en-US" dirty="0"/>
          </a:p>
        </p:txBody>
      </p:sp>
      <p:sp>
        <p:nvSpPr>
          <p:cNvPr id="3" name="Content Placeholder 2"/>
          <p:cNvSpPr>
            <a:spLocks noGrp="1"/>
          </p:cNvSpPr>
          <p:nvPr>
            <p:ph idx="1"/>
          </p:nvPr>
        </p:nvSpPr>
        <p:spPr>
          <a:xfrm>
            <a:off x="612648" y="1295400"/>
            <a:ext cx="8153400" cy="4800600"/>
          </a:xfrm>
        </p:spPr>
        <p:txBody>
          <a:bodyPr>
            <a:normAutofit lnSpcReduction="10000"/>
          </a:bodyPr>
          <a:lstStyle/>
          <a:p>
            <a:r>
              <a:rPr lang="en-US" dirty="0" smtClean="0"/>
              <a:t>Signal 11– </a:t>
            </a:r>
            <a:r>
              <a:rPr lang="en-US" dirty="0" smtClean="0">
                <a:solidFill>
                  <a:srgbClr val="FF0000"/>
                </a:solidFill>
              </a:rPr>
              <a:t>SIGSEGV</a:t>
            </a:r>
          </a:p>
          <a:p>
            <a:pPr lvl="1"/>
            <a:r>
              <a:rPr lang="en-US" dirty="0" smtClean="0"/>
              <a:t>Always the hottest because it means we’re already dealing with a memory read/write issue</a:t>
            </a:r>
          </a:p>
          <a:p>
            <a:r>
              <a:rPr lang="en-US" dirty="0" smtClean="0"/>
              <a:t>Signal 6 – SIGABRT</a:t>
            </a:r>
          </a:p>
          <a:p>
            <a:pPr lvl="1"/>
            <a:r>
              <a:rPr lang="en-US" dirty="0" smtClean="0"/>
              <a:t>On Linux (</a:t>
            </a:r>
            <a:r>
              <a:rPr lang="en-US" dirty="0" err="1" smtClean="0"/>
              <a:t>glibc</a:t>
            </a:r>
            <a:r>
              <a:rPr lang="en-US" dirty="0" smtClean="0"/>
              <a:t>) Interesting since this often indicates heap issues when fuzzing</a:t>
            </a:r>
          </a:p>
          <a:p>
            <a:r>
              <a:rPr lang="en-US" dirty="0" smtClean="0"/>
              <a:t>Other signals</a:t>
            </a:r>
          </a:p>
          <a:p>
            <a:pPr lvl="1"/>
            <a:r>
              <a:rPr lang="en-US" dirty="0" smtClean="0"/>
              <a:t>Have to be considered less interesting and prioritized for reverse engineering as such</a:t>
            </a:r>
          </a:p>
          <a:p>
            <a:pPr lvl="2"/>
            <a:r>
              <a:rPr lang="en-US" dirty="0" smtClean="0"/>
              <a:t>BUT, again could still be issues!</a:t>
            </a:r>
          </a:p>
          <a:p>
            <a:pPr lvl="2"/>
            <a:r>
              <a:rPr lang="en-US" dirty="0" smtClean="0"/>
              <a:t>In fact, there could be issues that don’t show up as signals at all – oh … missed bugs…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Say that again?</a:t>
            </a:r>
            <a:endParaRPr lang="en-US" dirty="0"/>
          </a:p>
        </p:txBody>
      </p:sp>
      <p:sp>
        <p:nvSpPr>
          <p:cNvPr id="3" name="Content Placeholder 2"/>
          <p:cNvSpPr>
            <a:spLocks noGrp="1"/>
          </p:cNvSpPr>
          <p:nvPr>
            <p:ph idx="1"/>
          </p:nvPr>
        </p:nvSpPr>
        <p:spPr>
          <a:xfrm>
            <a:off x="381000" y="1219200"/>
            <a:ext cx="8324850" cy="4267200"/>
          </a:xfrm>
        </p:spPr>
        <p:txBody>
          <a:bodyPr/>
          <a:lstStyle/>
          <a:p>
            <a:r>
              <a:rPr lang="en-US" dirty="0" smtClean="0"/>
              <a:t>Yah, sorry, the worst case, and toughest exception to analyze is the one you didn’t get</a:t>
            </a:r>
          </a:p>
          <a:p>
            <a:endParaRPr lang="en-US" dirty="0" smtClean="0"/>
          </a:p>
          <a:p>
            <a:r>
              <a:rPr lang="en-US" dirty="0" smtClean="0"/>
              <a:t>It’s not just about the exceptions though</a:t>
            </a:r>
          </a:p>
          <a:p>
            <a:pPr lvl="1"/>
            <a:r>
              <a:rPr lang="en-US" dirty="0" smtClean="0"/>
              <a:t>Out of bounds READS aren’t normally all that helpful for exploitation</a:t>
            </a:r>
          </a:p>
          <a:p>
            <a:pPr lvl="2"/>
            <a:r>
              <a:rPr lang="en-US" dirty="0" smtClean="0">
                <a:solidFill>
                  <a:srgbClr val="FF0000"/>
                </a:solidFill>
              </a:rPr>
              <a:t>We want a SEGV based on a write operation</a:t>
            </a:r>
          </a:p>
          <a:p>
            <a:pPr>
              <a:buNone/>
            </a:pPr>
            <a:endParaRPr lang="en-US" dirty="0" smtClean="0"/>
          </a:p>
          <a:p>
            <a:pPr lv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more advanced monitoring?</a:t>
            </a:r>
            <a:endParaRPr lang="en-US" dirty="0"/>
          </a:p>
        </p:txBody>
      </p:sp>
      <p:sp>
        <p:nvSpPr>
          <p:cNvPr id="3" name="Content Placeholder 2"/>
          <p:cNvSpPr>
            <a:spLocks noGrp="1"/>
          </p:cNvSpPr>
          <p:nvPr>
            <p:ph idx="1"/>
          </p:nvPr>
        </p:nvSpPr>
        <p:spPr>
          <a:xfrm>
            <a:off x="381000" y="1174750"/>
            <a:ext cx="8324850" cy="4083050"/>
          </a:xfrm>
        </p:spPr>
        <p:txBody>
          <a:bodyPr/>
          <a:lstStyle/>
          <a:p>
            <a:r>
              <a:rPr lang="en-US" dirty="0" smtClean="0"/>
              <a:t>Sure, you can get as fancy as it as you like</a:t>
            </a:r>
          </a:p>
          <a:p>
            <a:pPr lvl="1"/>
            <a:r>
              <a:rPr lang="en-US" dirty="0" smtClean="0"/>
              <a:t>Monitoring things like memory allocations, CPU usage, and more</a:t>
            </a:r>
          </a:p>
          <a:p>
            <a:pPr lvl="1"/>
            <a:r>
              <a:rPr lang="en-US" dirty="0" smtClean="0"/>
              <a:t>Occasionally used in fuzzing</a:t>
            </a:r>
          </a:p>
          <a:p>
            <a:pPr lvl="2"/>
            <a:r>
              <a:rPr lang="en-US" dirty="0" smtClean="0"/>
              <a:t>But that type of stuff is more for the traditional QA expert</a:t>
            </a:r>
          </a:p>
          <a:p>
            <a:pPr lvl="2"/>
            <a:r>
              <a:rPr lang="en-US" dirty="0" smtClean="0"/>
              <a:t>Exception understanding in terms of exploitation is more geared toward security testing</a:t>
            </a:r>
          </a:p>
          <a:p>
            <a:pPr lvl="1"/>
            <a:r>
              <a:rPr lang="en-US" dirty="0" smtClean="0"/>
              <a:t>Building complex tools is cool and needed</a:t>
            </a:r>
          </a:p>
          <a:p>
            <a:pPr lvl="2"/>
            <a:r>
              <a:rPr lang="en-US" dirty="0" smtClean="0"/>
              <a:t>But right now for soft targets like QT… no need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Malloc Failure in </a:t>
            </a:r>
            <a:r>
              <a:rPr lang="en-US" dirty="0" smtClean="0"/>
              <a:t>QT (in a .mov file)</a:t>
            </a:r>
            <a:endParaRPr lang="en-US" dirty="0"/>
          </a:p>
        </p:txBody>
      </p:sp>
      <p:sp>
        <p:nvSpPr>
          <p:cNvPr id="3" name="Content Placeholder 2"/>
          <p:cNvSpPr>
            <a:spLocks noGrp="1"/>
          </p:cNvSpPr>
          <p:nvPr>
            <p:ph idx="1"/>
          </p:nvPr>
        </p:nvSpPr>
        <p:spPr/>
        <p:txBody>
          <a:bodyPr/>
          <a:lstStyle/>
          <a:p>
            <a:r>
              <a:rPr lang="en-US" dirty="0" smtClean="0"/>
              <a:t>Noticed this entry in </a:t>
            </a:r>
            <a:r>
              <a:rPr lang="en-US" dirty="0" smtClean="0">
                <a:solidFill>
                  <a:srgbClr val="FF0000"/>
                </a:solidFill>
              </a:rPr>
              <a:t>system.log</a:t>
            </a:r>
          </a:p>
          <a:p>
            <a:pPr lvl="1"/>
            <a:r>
              <a:rPr lang="en-US" dirty="0" smtClean="0"/>
              <a:t>Jan 15 14:31:19 jared-</a:t>
            </a:r>
            <a:r>
              <a:rPr lang="en-US" dirty="0" err="1" smtClean="0"/>
              <a:t>demotts</a:t>
            </a:r>
            <a:r>
              <a:rPr lang="en-US" dirty="0" smtClean="0"/>
              <a:t>-</a:t>
            </a:r>
            <a:r>
              <a:rPr lang="en-US" dirty="0" err="1" smtClean="0"/>
              <a:t>macbook</a:t>
            </a:r>
            <a:r>
              <a:rPr lang="en-US" dirty="0" smtClean="0"/>
              <a:t>-pro QuickTime Player[30572]: QuickTime Player(30572,0xa025b720) malloc: *** </a:t>
            </a:r>
            <a:r>
              <a:rPr lang="en-US" dirty="0" err="1" smtClean="0"/>
              <a:t>mmap</a:t>
            </a:r>
            <a:r>
              <a:rPr lang="en-US" dirty="0" smtClean="0"/>
              <a:t>(size=1593843712) failed (error code=12)\n*** error: can't allocate region\n*** set a breakpoint in </a:t>
            </a:r>
            <a:r>
              <a:rPr lang="en-US" dirty="0" err="1" smtClean="0"/>
              <a:t>malloc_error_break</a:t>
            </a:r>
            <a:r>
              <a:rPr lang="en-US" dirty="0" smtClean="0"/>
              <a:t> to debug</a:t>
            </a:r>
          </a:p>
          <a:p>
            <a:r>
              <a:rPr lang="en-US" dirty="0" smtClean="0">
                <a:solidFill>
                  <a:srgbClr val="FF0000"/>
                </a:solidFill>
              </a:rPr>
              <a:t>Did not cause a crash </a:t>
            </a:r>
            <a:r>
              <a:rPr lang="en-US" dirty="0" smtClean="0"/>
              <a:t>like the SIGFPE which makes this possibly less attractive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byte(s) are the issue?</a:t>
            </a:r>
            <a:endParaRPr lang="en-US" dirty="0"/>
          </a:p>
        </p:txBody>
      </p:sp>
      <p:sp>
        <p:nvSpPr>
          <p:cNvPr id="3" name="Content Placeholder 2"/>
          <p:cNvSpPr>
            <a:spLocks noGrp="1"/>
          </p:cNvSpPr>
          <p:nvPr>
            <p:ph idx="1"/>
          </p:nvPr>
        </p:nvSpPr>
        <p:spPr/>
        <p:txBody>
          <a:bodyPr/>
          <a:lstStyle/>
          <a:p>
            <a:r>
              <a:rPr lang="en-US" dirty="0" smtClean="0"/>
              <a:t>I use </a:t>
            </a:r>
            <a:r>
              <a:rPr lang="en-US" dirty="0" err="1" smtClean="0">
                <a:solidFill>
                  <a:srgbClr val="FF0000"/>
                </a:solidFill>
              </a:rPr>
              <a:t>AptDiff</a:t>
            </a:r>
            <a:endParaRPr lang="en-US" dirty="0" smtClean="0">
              <a:solidFill>
                <a:srgbClr val="FF0000"/>
              </a:solidFill>
            </a:endParaRPr>
          </a:p>
          <a:p>
            <a:pPr lvl="1"/>
            <a:r>
              <a:rPr lang="en-US" dirty="0" smtClean="0"/>
              <a:t>Compare original file vs. Mutated file</a:t>
            </a:r>
          </a:p>
          <a:p>
            <a:pPr lvl="2">
              <a:buNone/>
            </a:pPr>
            <a:endParaRPr lang="en-US" dirty="0" smtClean="0"/>
          </a:p>
          <a:p>
            <a:r>
              <a:rPr lang="en-US" dirty="0" smtClean="0"/>
              <a:t>Change each modified byte back to original until you identify the one byte(s) that caused the issue</a:t>
            </a:r>
          </a:p>
          <a:p>
            <a:pPr lvl="1"/>
            <a:r>
              <a:rPr lang="en-US" dirty="0" smtClean="0"/>
              <a:t>Should probably automate this, but I’ve found it to be easy enough by hand</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formats</a:t>
            </a:r>
            <a:endParaRPr lang="en-US" dirty="0"/>
          </a:p>
        </p:txBody>
      </p:sp>
      <p:sp>
        <p:nvSpPr>
          <p:cNvPr id="3" name="Content Placeholder 2"/>
          <p:cNvSpPr>
            <a:spLocks noGrp="1"/>
          </p:cNvSpPr>
          <p:nvPr>
            <p:ph idx="1"/>
          </p:nvPr>
        </p:nvSpPr>
        <p:spPr/>
        <p:txBody>
          <a:bodyPr>
            <a:normAutofit/>
          </a:bodyPr>
          <a:lstStyle/>
          <a:p>
            <a:r>
              <a:rPr lang="en-US" dirty="0" smtClean="0"/>
              <a:t>A </a:t>
            </a:r>
            <a:r>
              <a:rPr lang="en-US" b="1" dirty="0" smtClean="0"/>
              <a:t>container format</a:t>
            </a:r>
            <a:r>
              <a:rPr lang="en-US" dirty="0" smtClean="0"/>
              <a:t> is a computer file format that can contain various types of data, compressed by means of standardized audio/video </a:t>
            </a:r>
            <a:r>
              <a:rPr lang="en-US" dirty="0" err="1" smtClean="0"/>
              <a:t>codecs</a:t>
            </a:r>
            <a:endParaRPr lang="en-US" dirty="0" smtClean="0"/>
          </a:p>
          <a:p>
            <a:r>
              <a:rPr lang="en-US" dirty="0" smtClean="0"/>
              <a:t>The container file is used to identify and interleave the different data types</a:t>
            </a:r>
          </a:p>
          <a:p>
            <a:pPr lvl="1"/>
            <a:r>
              <a:rPr lang="en-US" dirty="0" smtClean="0"/>
              <a:t>Simpler container formats can contain different types of audio </a:t>
            </a:r>
            <a:r>
              <a:rPr lang="en-US" dirty="0" err="1" smtClean="0"/>
              <a:t>codecs</a:t>
            </a:r>
            <a:endParaRPr lang="en-US" dirty="0" smtClean="0"/>
          </a:p>
          <a:p>
            <a:pPr lvl="1"/>
            <a:r>
              <a:rPr lang="en-US" dirty="0" smtClean="0"/>
              <a:t>more advanced container formats can support multiple audio and video streams, subtitles, chapter-information, and meta-data (tags) — along with the synchronization information needed to play back the various streams together</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Reversing the File Format</a:t>
            </a:r>
            <a:endParaRPr lang="en-US" dirty="0"/>
          </a:p>
        </p:txBody>
      </p:sp>
      <p:pic>
        <p:nvPicPr>
          <p:cNvPr id="1029" name="Picture 5"/>
          <p:cNvPicPr>
            <a:picLocks noGrp="1" noChangeAspect="1" noChangeArrowheads="1"/>
          </p:cNvPicPr>
          <p:nvPr>
            <p:ph idx="1"/>
          </p:nvPr>
        </p:nvPicPr>
        <p:blipFill>
          <a:blip r:embed="rId3"/>
          <a:srcRect l="6667" t="3636"/>
          <a:stretch>
            <a:fillRect/>
          </a:stretch>
        </p:blipFill>
        <p:spPr bwMode="auto">
          <a:xfrm>
            <a:off x="0" y="1768929"/>
            <a:ext cx="9144000" cy="4327071"/>
          </a:xfrm>
          <a:prstGeom prst="rect">
            <a:avLst/>
          </a:prstGeom>
          <a:noFill/>
          <a:ln w="9525">
            <a:noFill/>
            <a:miter lim="800000"/>
            <a:headEnd/>
            <a:tailEnd/>
          </a:ln>
          <a:effectLst/>
        </p:spPr>
      </p:pic>
      <p:sp>
        <p:nvSpPr>
          <p:cNvPr id="5" name="Rectangle 4"/>
          <p:cNvSpPr/>
          <p:nvPr/>
        </p:nvSpPr>
        <p:spPr>
          <a:xfrm>
            <a:off x="3429000" y="2971800"/>
            <a:ext cx="1143000" cy="457200"/>
          </a:xfrm>
          <a:prstGeom prst="rect">
            <a:avLst/>
          </a:prstGeom>
          <a:solidFill>
            <a:srgbClr val="FF0000">
              <a:alpha val="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8600" y="1143000"/>
            <a:ext cx="8226098" cy="369332"/>
          </a:xfrm>
          <a:prstGeom prst="rect">
            <a:avLst/>
          </a:prstGeom>
          <a:noFill/>
        </p:spPr>
        <p:txBody>
          <a:bodyPr wrap="none" rtlCol="0">
            <a:spAutoFit/>
          </a:bodyPr>
          <a:lstStyle/>
          <a:p>
            <a:r>
              <a:rPr lang="en-US" dirty="0" smtClean="0"/>
              <a:t>Go and get http://developer.apple.com/DOCUMENTATION/QuickTime/QTFF/qtff.pdf</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mov</a:t>
            </a:r>
            <a:endParaRPr lang="en-US" dirty="0"/>
          </a:p>
        </p:txBody>
      </p:sp>
      <p:pic>
        <p:nvPicPr>
          <p:cNvPr id="2051" name="Picture 3"/>
          <p:cNvPicPr>
            <a:picLocks noGrp="1" noChangeAspect="1" noChangeArrowheads="1"/>
          </p:cNvPicPr>
          <p:nvPr>
            <p:ph idx="1"/>
          </p:nvPr>
        </p:nvPicPr>
        <p:blipFill>
          <a:blip r:embed="rId3"/>
          <a:srcRect b="2734"/>
          <a:stretch>
            <a:fillRect/>
          </a:stretch>
        </p:blipFill>
        <p:spPr bwMode="auto">
          <a:xfrm>
            <a:off x="4038600" y="0"/>
            <a:ext cx="5105400" cy="6858000"/>
          </a:xfrm>
          <a:prstGeom prst="rect">
            <a:avLst/>
          </a:prstGeom>
          <a:noFill/>
          <a:ln w="9525">
            <a:noFill/>
            <a:miter lim="800000"/>
            <a:headEnd/>
            <a:tailEnd/>
          </a:ln>
          <a:effectLst/>
        </p:spPr>
      </p:pic>
      <p:sp>
        <p:nvSpPr>
          <p:cNvPr id="7" name="Rectangle 6"/>
          <p:cNvSpPr/>
          <p:nvPr/>
        </p:nvSpPr>
        <p:spPr>
          <a:xfrm>
            <a:off x="6781800" y="5867400"/>
            <a:ext cx="838200" cy="685800"/>
          </a:xfrm>
          <a:prstGeom prst="rect">
            <a:avLst/>
          </a:prstGeom>
          <a:solidFill>
            <a:srgbClr val="FF0000">
              <a:alpha val="1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04800" y="1752600"/>
            <a:ext cx="3352800" cy="4524315"/>
          </a:xfrm>
          <a:prstGeom prst="rect">
            <a:avLst/>
          </a:prstGeom>
          <a:noFill/>
        </p:spPr>
        <p:txBody>
          <a:bodyPr wrap="square" rtlCol="0">
            <a:spAutoFit/>
          </a:bodyPr>
          <a:lstStyle/>
          <a:p>
            <a:r>
              <a:rPr lang="en-US" dirty="0" smtClean="0"/>
              <a:t>Use sample size atoms to specify the size of each sample in the media. Sample size atoms have an atom type of '</a:t>
            </a:r>
            <a:r>
              <a:rPr lang="en-US" dirty="0" err="1" smtClean="0"/>
              <a:t>stsz</a:t>
            </a:r>
            <a:r>
              <a:rPr lang="en-US" dirty="0" smtClean="0"/>
              <a:t>'.</a:t>
            </a:r>
          </a:p>
          <a:p>
            <a:endParaRPr lang="en-US" dirty="0" smtClean="0"/>
          </a:p>
          <a:p>
            <a:r>
              <a:rPr lang="en-US" dirty="0" smtClean="0"/>
              <a:t>The sample size atom contains the sample count and a table giving the size of each sample. This allows the media data itself to be unframed. The total number of samples in the media is always indicated in the sample count. If the default size is indicated, then no table follows.</a:t>
            </a:r>
            <a:endParaRPr lang="en-US" dirty="0"/>
          </a:p>
        </p:txBody>
      </p:sp>
      <p:pic>
        <p:nvPicPr>
          <p:cNvPr id="6" name="Picture 3"/>
          <p:cNvPicPr>
            <a:picLocks noChangeAspect="1" noChangeArrowheads="1"/>
          </p:cNvPicPr>
          <p:nvPr/>
        </p:nvPicPr>
        <p:blipFill>
          <a:blip r:embed="rId3"/>
          <a:srcRect l="53433" t="85306" r="29851" b="8138"/>
          <a:stretch>
            <a:fillRect/>
          </a:stretch>
        </p:blipFill>
        <p:spPr bwMode="auto">
          <a:xfrm>
            <a:off x="1635369" y="152400"/>
            <a:ext cx="2250831" cy="1219200"/>
          </a:xfrm>
          <a:prstGeom prst="rect">
            <a:avLst/>
          </a:prstGeom>
          <a:noFill/>
          <a:ln w="25400">
            <a:solidFill>
              <a:schemeClr val="accent1"/>
            </a:solidFill>
            <a:miter lim="800000"/>
            <a:headEnd/>
            <a:tailEnd/>
          </a:ln>
          <a:effectLst/>
        </p:spPr>
      </p:pic>
      <p:cxnSp>
        <p:nvCxnSpPr>
          <p:cNvPr id="10" name="Straight Arrow Connector 9"/>
          <p:cNvCxnSpPr/>
          <p:nvPr/>
        </p:nvCxnSpPr>
        <p:spPr bwMode="auto">
          <a:xfrm rot="16200000" flipH="1">
            <a:off x="3086100" y="2171700"/>
            <a:ext cx="4495800" cy="2895600"/>
          </a:xfrm>
          <a:prstGeom prst="straightConnector1">
            <a:avLst/>
          </a:prstGeom>
          <a:solidFill>
            <a:schemeClr val="accent1"/>
          </a:solidFill>
          <a:ln w="9525" cap="flat" cmpd="sng" algn="ctr">
            <a:solidFill>
              <a:schemeClr val="tx1"/>
            </a:solidFill>
            <a:prstDash val="solid"/>
            <a:round/>
            <a:headEnd type="arrow"/>
            <a:tailEnd type="arrow"/>
          </a:ln>
          <a:effectLst/>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STSZ Data</a:t>
            </a:r>
            <a:endParaRPr lang="en-US" dirty="0"/>
          </a:p>
        </p:txBody>
      </p:sp>
      <p:sp>
        <p:nvSpPr>
          <p:cNvPr id="3" name="Content Placeholder 2"/>
          <p:cNvSpPr>
            <a:spLocks noGrp="1"/>
          </p:cNvSpPr>
          <p:nvPr>
            <p:ph idx="1"/>
          </p:nvPr>
        </p:nvSpPr>
        <p:spPr>
          <a:xfrm>
            <a:off x="533400" y="1295400"/>
            <a:ext cx="8153400" cy="4876800"/>
          </a:xfrm>
        </p:spPr>
        <p:txBody>
          <a:bodyPr>
            <a:normAutofit fontScale="62500" lnSpcReduction="20000"/>
          </a:bodyPr>
          <a:lstStyle/>
          <a:p>
            <a:r>
              <a:rPr lang="en-US" dirty="0" smtClean="0"/>
              <a:t>Size (01 00 00 01)</a:t>
            </a:r>
          </a:p>
          <a:p>
            <a:pPr lvl="1"/>
            <a:r>
              <a:rPr lang="en-US" dirty="0" smtClean="0"/>
              <a:t>A 32-bit integer that specifies the number of bytes in this sample size atom.</a:t>
            </a:r>
          </a:p>
          <a:p>
            <a:r>
              <a:rPr lang="en-US" dirty="0" smtClean="0"/>
              <a:t>Type (‘</a:t>
            </a:r>
            <a:r>
              <a:rPr lang="en-US" dirty="0" err="1" smtClean="0"/>
              <a:t>stsz</a:t>
            </a:r>
            <a:r>
              <a:rPr lang="en-US" dirty="0" smtClean="0"/>
              <a:t>’)</a:t>
            </a:r>
          </a:p>
          <a:p>
            <a:pPr lvl="1"/>
            <a:r>
              <a:rPr lang="en-US" dirty="0" smtClean="0"/>
              <a:t>A 32-bit integer that identifies the atom type; this field must be set to '</a:t>
            </a:r>
            <a:r>
              <a:rPr lang="en-US" dirty="0" err="1" smtClean="0"/>
              <a:t>stsz</a:t>
            </a:r>
            <a:r>
              <a:rPr lang="en-US" dirty="0" smtClean="0"/>
              <a:t>'.</a:t>
            </a:r>
          </a:p>
          <a:p>
            <a:r>
              <a:rPr lang="en-US" dirty="0" smtClean="0"/>
              <a:t>Version (7a)</a:t>
            </a:r>
          </a:p>
          <a:p>
            <a:pPr lvl="1"/>
            <a:r>
              <a:rPr lang="en-US" dirty="0" smtClean="0"/>
              <a:t>A 1-byte specification of the version of this sample size atom.</a:t>
            </a:r>
          </a:p>
          <a:p>
            <a:r>
              <a:rPr lang="en-US" dirty="0" smtClean="0"/>
              <a:t>Flags (00 00 00)</a:t>
            </a:r>
          </a:p>
          <a:p>
            <a:pPr lvl="1"/>
            <a:r>
              <a:rPr lang="en-US" dirty="0" smtClean="0"/>
              <a:t>A 3-byte space for sample size flags. Set this field to 0.</a:t>
            </a:r>
          </a:p>
          <a:p>
            <a:r>
              <a:rPr lang="en-US" dirty="0" smtClean="0"/>
              <a:t>Sample size (00 00 00 00)</a:t>
            </a:r>
          </a:p>
          <a:p>
            <a:pPr lvl="1"/>
            <a:r>
              <a:rPr lang="en-US" dirty="0" smtClean="0"/>
              <a:t>A 32-bit integer specifying the sample size. If all the samples are the same size, this field contains that size value. If this field is set to 0, then the samples have different sizes, and those sizes are stored in the sample size table. </a:t>
            </a:r>
          </a:p>
          <a:p>
            <a:r>
              <a:rPr lang="en-US" dirty="0" smtClean="0"/>
              <a:t>Number of entries (00 00 00 00)</a:t>
            </a:r>
          </a:p>
          <a:p>
            <a:pPr lvl="1"/>
            <a:r>
              <a:rPr lang="en-US" dirty="0" smtClean="0"/>
              <a:t>A 32-bit integer containing the count of entries in the sample size table.</a:t>
            </a:r>
          </a:p>
          <a:p>
            <a:r>
              <a:rPr lang="en-US" dirty="0" smtClean="0"/>
              <a:t>Sample size table (01 00 00 3c)</a:t>
            </a:r>
          </a:p>
          <a:p>
            <a:pPr lvl="1"/>
            <a:r>
              <a:rPr lang="en-US" dirty="0" smtClean="0"/>
              <a:t>A table containing the sample size information. The sample size table contains an entry for every sample in the media’s data stream. Each table entry contains a size field. The size field contains the size, in bytes, of the sample in question. The table is indexed by sample number—the first entry corresponds to the first sample, the second entry is for the second sample, and so on.</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that make you go </a:t>
            </a:r>
            <a:r>
              <a:rPr lang="en-US" dirty="0" err="1" smtClean="0"/>
              <a:t>hmmmm</a:t>
            </a:r>
            <a:r>
              <a:rPr lang="en-US" dirty="0" smtClean="0"/>
              <a:t>…</a:t>
            </a:r>
            <a:endParaRPr lang="en-US" dirty="0"/>
          </a:p>
        </p:txBody>
      </p:sp>
      <p:pic>
        <p:nvPicPr>
          <p:cNvPr id="3074" name="Picture 2"/>
          <p:cNvPicPr>
            <a:picLocks noGrp="1" noChangeAspect="1" noChangeArrowheads="1"/>
          </p:cNvPicPr>
          <p:nvPr>
            <p:ph idx="1"/>
          </p:nvPr>
        </p:nvPicPr>
        <p:blipFill>
          <a:blip r:embed="rId3"/>
          <a:srcRect l="16371"/>
          <a:stretch>
            <a:fillRect/>
          </a:stretch>
        </p:blipFill>
        <p:spPr bwMode="auto">
          <a:xfrm>
            <a:off x="457200" y="3581400"/>
            <a:ext cx="8458200" cy="970078"/>
          </a:xfrm>
          <a:prstGeom prst="rect">
            <a:avLst/>
          </a:prstGeom>
          <a:noFill/>
          <a:ln w="9525">
            <a:noFill/>
            <a:miter lim="800000"/>
            <a:headEnd/>
            <a:tailEnd/>
          </a:ln>
          <a:effectLst/>
        </p:spPr>
      </p:pic>
      <p:sp>
        <p:nvSpPr>
          <p:cNvPr id="5" name="TextBox 4"/>
          <p:cNvSpPr txBox="1"/>
          <p:nvPr/>
        </p:nvSpPr>
        <p:spPr>
          <a:xfrm>
            <a:off x="1143001" y="2438400"/>
            <a:ext cx="7467599" cy="369332"/>
          </a:xfrm>
          <a:prstGeom prst="rect">
            <a:avLst/>
          </a:prstGeom>
          <a:noFill/>
        </p:spPr>
        <p:txBody>
          <a:bodyPr wrap="square" rtlCol="0">
            <a:spAutoFit/>
          </a:bodyPr>
          <a:lstStyle/>
          <a:p>
            <a:r>
              <a:rPr lang="en-US" dirty="0" smtClean="0"/>
              <a:t>70707070 is the number that gets used as a bad malloc size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am I talking about?</a:t>
            </a:r>
            <a:endParaRPr lang="en-US" dirty="0"/>
          </a:p>
        </p:txBody>
      </p:sp>
      <p:sp>
        <p:nvSpPr>
          <p:cNvPr id="3" name="Content Placeholder 2"/>
          <p:cNvSpPr>
            <a:spLocks noGrp="1"/>
          </p:cNvSpPr>
          <p:nvPr>
            <p:ph idx="1"/>
          </p:nvPr>
        </p:nvSpPr>
        <p:spPr/>
        <p:txBody>
          <a:bodyPr>
            <a:normAutofit/>
          </a:bodyPr>
          <a:lstStyle/>
          <a:p>
            <a:r>
              <a:rPr lang="en-US" dirty="0" smtClean="0"/>
              <a:t>The scoop</a:t>
            </a:r>
          </a:p>
          <a:p>
            <a:pPr lvl="1"/>
            <a:r>
              <a:rPr lang="en-US" dirty="0" smtClean="0"/>
              <a:t>Former student of mine, says the hardest part about his job (he extends and uses fuzzers) is</a:t>
            </a:r>
          </a:p>
          <a:p>
            <a:pPr lvl="2"/>
            <a:r>
              <a:rPr lang="en-US" dirty="0" smtClean="0"/>
              <a:t>“identifying what my exceptions are and what causes</a:t>
            </a:r>
            <a:br>
              <a:rPr lang="en-US" dirty="0" smtClean="0"/>
            </a:br>
            <a:r>
              <a:rPr lang="en-US" dirty="0" smtClean="0"/>
              <a:t>them”</a:t>
            </a:r>
          </a:p>
          <a:p>
            <a:r>
              <a:rPr lang="en-US" dirty="0" smtClean="0"/>
              <a:t>The answer</a:t>
            </a:r>
          </a:p>
          <a:p>
            <a:pPr lvl="1"/>
            <a:r>
              <a:rPr lang="en-US" dirty="0" smtClean="0"/>
              <a:t>Ok, well maybe not “the” answer, but this talk is tended to introduce you to this problem set and shed some light on finding the answer</a:t>
            </a:r>
          </a:p>
          <a:p>
            <a:pPr lvl="1"/>
            <a:endParaRPr lang="en-US" dirty="0" smtClean="0"/>
          </a:p>
          <a:p>
            <a:r>
              <a:rPr lang="en-US" dirty="0" smtClean="0"/>
              <a:t>How long does it take to create an exploit anyway, once you think you’ve got a good bug?</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gdbinit</a:t>
            </a:r>
            <a:r>
              <a:rPr lang="en-US" dirty="0" smtClean="0"/>
              <a:t> file to get QT in GDB</a:t>
            </a:r>
            <a:endParaRPr lang="en-US" dirty="0"/>
          </a:p>
        </p:txBody>
      </p:sp>
      <p:sp>
        <p:nvSpPr>
          <p:cNvPr id="3" name="Content Placeholder 2"/>
          <p:cNvSpPr>
            <a:spLocks noGrp="1"/>
          </p:cNvSpPr>
          <p:nvPr>
            <p:ph idx="1"/>
          </p:nvPr>
        </p:nvSpPr>
        <p:spPr>
          <a:xfrm>
            <a:off x="1676400" y="1447800"/>
            <a:ext cx="5867400" cy="4267200"/>
          </a:xfrm>
        </p:spPr>
        <p:txBody>
          <a:bodyPr/>
          <a:lstStyle/>
          <a:p>
            <a:pPr>
              <a:buNone/>
            </a:pPr>
            <a:r>
              <a:rPr lang="en-US" dirty="0" smtClean="0"/>
              <a:t>break </a:t>
            </a:r>
            <a:r>
              <a:rPr lang="en-US" dirty="0" err="1" smtClean="0"/>
              <a:t>ptrace</a:t>
            </a:r>
            <a:endParaRPr lang="en-US" dirty="0" smtClean="0"/>
          </a:p>
          <a:p>
            <a:pPr lvl="1">
              <a:buNone/>
            </a:pPr>
            <a:r>
              <a:rPr lang="en-US" dirty="0" smtClean="0"/>
              <a:t>commands 1</a:t>
            </a:r>
          </a:p>
          <a:p>
            <a:pPr lvl="1">
              <a:buNone/>
            </a:pPr>
            <a:r>
              <a:rPr lang="en-US" dirty="0" smtClean="0"/>
              <a:t>return</a:t>
            </a:r>
          </a:p>
          <a:p>
            <a:pPr lvl="1">
              <a:buNone/>
            </a:pPr>
            <a:r>
              <a:rPr lang="en-US" dirty="0" smtClean="0"/>
              <a:t>continue</a:t>
            </a:r>
          </a:p>
          <a:p>
            <a:pPr>
              <a:buNone/>
            </a:pPr>
            <a:r>
              <a:rPr lang="en-US" dirty="0" smtClean="0"/>
              <a:t>end</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BackTrace</a:t>
            </a:r>
            <a:r>
              <a:rPr lang="en-US" dirty="0" smtClean="0"/>
              <a:t> in GDB</a:t>
            </a:r>
            <a:endParaRPr lang="en-US" dirty="0"/>
          </a:p>
        </p:txBody>
      </p:sp>
      <p:sp>
        <p:nvSpPr>
          <p:cNvPr id="3" name="Content Placeholder 2"/>
          <p:cNvSpPr>
            <a:spLocks noGrp="1"/>
          </p:cNvSpPr>
          <p:nvPr>
            <p:ph idx="1"/>
          </p:nvPr>
        </p:nvSpPr>
        <p:spPr>
          <a:xfrm>
            <a:off x="304800" y="1066800"/>
            <a:ext cx="9144000" cy="5257800"/>
          </a:xfrm>
        </p:spPr>
        <p:txBody>
          <a:bodyPr numCol="2">
            <a:noAutofit/>
          </a:bodyPr>
          <a:lstStyle/>
          <a:p>
            <a:pPr>
              <a:buNone/>
            </a:pPr>
            <a:r>
              <a:rPr lang="en-US" sz="1400" dirty="0" smtClean="0"/>
              <a:t>Breakpoint 2, 0x91eec4a9 in </a:t>
            </a:r>
            <a:r>
              <a:rPr lang="en-US" sz="1400" dirty="0" err="1" smtClean="0"/>
              <a:t>malloc_error_break</a:t>
            </a:r>
            <a:r>
              <a:rPr lang="en-US" sz="1400" dirty="0" smtClean="0"/>
              <a:t> ()</a:t>
            </a:r>
          </a:p>
          <a:p>
            <a:pPr>
              <a:buNone/>
            </a:pPr>
            <a:r>
              <a:rPr lang="en-US" sz="1400" dirty="0" smtClean="0"/>
              <a:t>(</a:t>
            </a:r>
            <a:r>
              <a:rPr lang="en-US" sz="1400" dirty="0" err="1" smtClean="0"/>
              <a:t>gdb</a:t>
            </a:r>
            <a:r>
              <a:rPr lang="en-US" sz="1400" dirty="0" smtClean="0"/>
              <a:t>) </a:t>
            </a:r>
            <a:r>
              <a:rPr lang="en-US" sz="1400" dirty="0" err="1" smtClean="0"/>
              <a:t>bt</a:t>
            </a:r>
            <a:endParaRPr lang="en-US" sz="1400" dirty="0" smtClean="0"/>
          </a:p>
          <a:p>
            <a:pPr>
              <a:buNone/>
            </a:pPr>
            <a:r>
              <a:rPr lang="en-US" sz="1400" dirty="0" smtClean="0"/>
              <a:t>#0  0x91eec4a9 in </a:t>
            </a:r>
            <a:r>
              <a:rPr lang="en-US" sz="1400" dirty="0" err="1" smtClean="0"/>
              <a:t>malloc_error_break</a:t>
            </a:r>
            <a:r>
              <a:rPr lang="en-US" sz="1400" dirty="0" smtClean="0"/>
              <a:t> ()</a:t>
            </a:r>
          </a:p>
          <a:p>
            <a:pPr>
              <a:buNone/>
            </a:pPr>
            <a:r>
              <a:rPr lang="en-US" sz="1400" dirty="0" smtClean="0"/>
              <a:t>#1  0x91ee7497 in </a:t>
            </a:r>
            <a:r>
              <a:rPr lang="en-US" sz="1400" dirty="0" err="1" smtClean="0"/>
              <a:t>szone_error</a:t>
            </a:r>
            <a:r>
              <a:rPr lang="en-US" sz="1400" dirty="0" smtClean="0"/>
              <a:t> ()</a:t>
            </a:r>
          </a:p>
          <a:p>
            <a:pPr>
              <a:buNone/>
            </a:pPr>
            <a:r>
              <a:rPr lang="en-US" sz="1400" dirty="0" smtClean="0"/>
              <a:t>#2  0x91e148d6 in </a:t>
            </a:r>
            <a:r>
              <a:rPr lang="en-US" sz="1400" dirty="0" err="1" smtClean="0"/>
              <a:t>allocate_pages</a:t>
            </a:r>
            <a:r>
              <a:rPr lang="en-US" sz="1400" dirty="0" smtClean="0"/>
              <a:t> ()</a:t>
            </a:r>
          </a:p>
          <a:p>
            <a:pPr>
              <a:buNone/>
            </a:pPr>
            <a:r>
              <a:rPr lang="en-US" sz="1400" dirty="0" smtClean="0"/>
              <a:t>#3  0x91e150c2 in </a:t>
            </a:r>
            <a:r>
              <a:rPr lang="en-US" sz="1400" dirty="0" err="1" smtClean="0"/>
              <a:t>large_and_huge_malloc</a:t>
            </a:r>
            <a:r>
              <a:rPr lang="en-US" sz="1400" dirty="0" smtClean="0"/>
              <a:t> ()</a:t>
            </a:r>
          </a:p>
          <a:p>
            <a:pPr>
              <a:buNone/>
            </a:pPr>
            <a:r>
              <a:rPr lang="en-US" sz="1400" dirty="0" smtClean="0"/>
              <a:t>#4  0x91e0c228 in </a:t>
            </a:r>
            <a:r>
              <a:rPr lang="en-US" sz="1400" dirty="0" err="1" smtClean="0"/>
              <a:t>szone_malloc</a:t>
            </a:r>
            <a:r>
              <a:rPr lang="en-US" sz="1400" dirty="0" smtClean="0"/>
              <a:t> ()</a:t>
            </a:r>
          </a:p>
          <a:p>
            <a:pPr>
              <a:buNone/>
            </a:pPr>
            <a:r>
              <a:rPr lang="en-US" sz="1400" dirty="0" smtClean="0"/>
              <a:t>#5  0x91e0c018 in </a:t>
            </a:r>
            <a:r>
              <a:rPr lang="en-US" sz="1400" dirty="0" err="1" smtClean="0"/>
              <a:t>malloc_zone_malloc</a:t>
            </a:r>
            <a:r>
              <a:rPr lang="en-US" sz="1400" dirty="0" smtClean="0"/>
              <a:t> ()</a:t>
            </a:r>
          </a:p>
          <a:p>
            <a:pPr>
              <a:buNone/>
            </a:pPr>
            <a:r>
              <a:rPr lang="en-US" sz="1400" dirty="0" smtClean="0"/>
              <a:t>#6  0x91e0bfac in malloc ()</a:t>
            </a:r>
          </a:p>
          <a:p>
            <a:pPr>
              <a:buNone/>
            </a:pPr>
            <a:r>
              <a:rPr lang="en-US" sz="1400" dirty="0" smtClean="0"/>
              <a:t>#7  0x128b4621 in </a:t>
            </a:r>
            <a:r>
              <a:rPr lang="en-US" sz="1400" dirty="0" err="1" smtClean="0"/>
              <a:t>loadTheChunk</a:t>
            </a:r>
            <a:r>
              <a:rPr lang="en-US" sz="1400" dirty="0" smtClean="0"/>
              <a:t> ()</a:t>
            </a:r>
          </a:p>
          <a:p>
            <a:pPr>
              <a:buNone/>
            </a:pPr>
            <a:r>
              <a:rPr lang="en-US" sz="1400" dirty="0" smtClean="0"/>
              <a:t>#8  0x128b8bf3 in </a:t>
            </a:r>
            <a:r>
              <a:rPr lang="en-US" sz="1400" dirty="0" err="1" smtClean="0"/>
              <a:t>addNewSchedule</a:t>
            </a:r>
            <a:r>
              <a:rPr lang="en-US" sz="1400" dirty="0" smtClean="0"/>
              <a:t> ()</a:t>
            </a:r>
          </a:p>
          <a:p>
            <a:pPr>
              <a:buNone/>
            </a:pPr>
            <a:r>
              <a:rPr lang="en-US" sz="1400" dirty="0" smtClean="0"/>
              <a:t>#9  0x128b9610 in </a:t>
            </a:r>
            <a:r>
              <a:rPr lang="en-US" sz="1400" dirty="0" err="1" smtClean="0"/>
              <a:t>LoadAFrame</a:t>
            </a:r>
            <a:r>
              <a:rPr lang="en-US" sz="1400" dirty="0" smtClean="0"/>
              <a:t> ()</a:t>
            </a:r>
          </a:p>
          <a:p>
            <a:pPr>
              <a:buNone/>
            </a:pPr>
            <a:r>
              <a:rPr lang="en-US" sz="1400" dirty="0" smtClean="0"/>
              <a:t>#10 0x128be76b in v2m_doWhatTheMentorTellsUs ()</a:t>
            </a:r>
          </a:p>
          <a:p>
            <a:pPr>
              <a:buNone/>
            </a:pPr>
            <a:r>
              <a:rPr lang="en-US" sz="1400" dirty="0" smtClean="0"/>
              <a:t>#11 0x128c0375 in Video2MoviesTask ()</a:t>
            </a:r>
          </a:p>
          <a:p>
            <a:pPr>
              <a:buNone/>
            </a:pPr>
            <a:r>
              <a:rPr lang="en-US" sz="1400" dirty="0" smtClean="0"/>
              <a:t>#12 0x9606112f in </a:t>
            </a:r>
            <a:r>
              <a:rPr lang="en-US" sz="1400" dirty="0" err="1" smtClean="0"/>
              <a:t>CallComponentFunctionCommon</a:t>
            </a:r>
            <a:r>
              <a:rPr lang="en-US" sz="1400" dirty="0" smtClean="0"/>
              <a:t> ()</a:t>
            </a:r>
          </a:p>
          <a:p>
            <a:pPr>
              <a:buNone/>
            </a:pPr>
            <a:r>
              <a:rPr lang="en-US" sz="1400" dirty="0" smtClean="0"/>
              <a:t>#13 0x128af505 in Video2ComponentDispatch ()</a:t>
            </a:r>
          </a:p>
          <a:p>
            <a:pPr>
              <a:buNone/>
            </a:pPr>
            <a:r>
              <a:rPr lang="en-US" sz="1400" dirty="0" smtClean="0"/>
              <a:t>#14 0x96060a95 in </a:t>
            </a:r>
            <a:r>
              <a:rPr lang="en-US" sz="1400" dirty="0" err="1" smtClean="0"/>
              <a:t>CallComponentDispatch</a:t>
            </a:r>
            <a:r>
              <a:rPr lang="en-US" sz="1400" dirty="0" smtClean="0"/>
              <a:t> ()</a:t>
            </a:r>
          </a:p>
          <a:p>
            <a:pPr>
              <a:buNone/>
            </a:pPr>
            <a:r>
              <a:rPr lang="en-US" sz="1400" dirty="0" smtClean="0"/>
              <a:t>#15 0x004d1003 in </a:t>
            </a:r>
            <a:r>
              <a:rPr lang="en-US" sz="1400" dirty="0" err="1" smtClean="0"/>
              <a:t>MediaMoviesTask</a:t>
            </a:r>
            <a:r>
              <a:rPr lang="en-US" sz="1400" dirty="0" smtClean="0"/>
              <a:t> ()</a:t>
            </a:r>
          </a:p>
          <a:p>
            <a:pPr>
              <a:buNone/>
            </a:pPr>
            <a:r>
              <a:rPr lang="en-US" sz="1400" dirty="0" smtClean="0"/>
              <a:t>#16 0x0042cf54 in </a:t>
            </a:r>
            <a:r>
              <a:rPr lang="en-US" sz="1400" dirty="0" err="1" smtClean="0"/>
              <a:t>TaskMovie_priv</a:t>
            </a:r>
            <a:r>
              <a:rPr lang="en-US" sz="1400" dirty="0" smtClean="0"/>
              <a:t> ()</a:t>
            </a:r>
          </a:p>
          <a:p>
            <a:pPr>
              <a:buNone/>
            </a:pPr>
            <a:r>
              <a:rPr lang="en-US" sz="1400" dirty="0" smtClean="0"/>
              <a:t>#17 0x129758d1 in </a:t>
            </a:r>
            <a:r>
              <a:rPr lang="en-US" sz="1400" dirty="0" err="1" smtClean="0"/>
              <a:t>doIdleMovie</a:t>
            </a:r>
            <a:r>
              <a:rPr lang="en-US" sz="1400" dirty="0" smtClean="0"/>
              <a:t> ()</a:t>
            </a:r>
          </a:p>
          <a:p>
            <a:pPr>
              <a:buNone/>
            </a:pPr>
            <a:r>
              <a:rPr lang="en-US" sz="1400" dirty="0" smtClean="0"/>
              <a:t>#18 0x12984770 in </a:t>
            </a:r>
            <a:r>
              <a:rPr lang="en-US" sz="1400" dirty="0" err="1" smtClean="0"/>
              <a:t>internalDoAction</a:t>
            </a:r>
            <a:r>
              <a:rPr lang="en-US" sz="1400" dirty="0" smtClean="0"/>
              <a:t> ()</a:t>
            </a:r>
          </a:p>
          <a:p>
            <a:pPr>
              <a:buNone/>
            </a:pPr>
            <a:r>
              <a:rPr lang="en-US" sz="1400" dirty="0" smtClean="0"/>
              <a:t>#19 0x12975732 in _</a:t>
            </a:r>
            <a:r>
              <a:rPr lang="en-US" sz="1400" dirty="0" err="1" smtClean="0"/>
              <a:t>MCIdle</a:t>
            </a:r>
            <a:r>
              <a:rPr lang="en-US" sz="1400" dirty="0" smtClean="0"/>
              <a:t> ()</a:t>
            </a:r>
          </a:p>
          <a:p>
            <a:pPr>
              <a:buNone/>
            </a:pPr>
            <a:r>
              <a:rPr lang="en-US" sz="1400" dirty="0" smtClean="0"/>
              <a:t>#20 0x1297097d in _</a:t>
            </a:r>
            <a:r>
              <a:rPr lang="en-US" sz="1400" dirty="0" err="1" smtClean="0"/>
              <a:t>MCComponentDispatch</a:t>
            </a:r>
            <a:r>
              <a:rPr lang="en-US" sz="1400" dirty="0" smtClean="0"/>
              <a:t> ()</a:t>
            </a:r>
          </a:p>
          <a:p>
            <a:pPr>
              <a:buNone/>
            </a:pPr>
            <a:r>
              <a:rPr lang="en-US" sz="1400" dirty="0" smtClean="0"/>
              <a:t>#21 0x96060a95 in </a:t>
            </a:r>
            <a:r>
              <a:rPr lang="en-US" sz="1400" dirty="0" err="1" smtClean="0"/>
              <a:t>CallComponentDispatch</a:t>
            </a:r>
            <a:r>
              <a:rPr lang="en-US" sz="1400" dirty="0" smtClean="0"/>
              <a:t> ()</a:t>
            </a:r>
          </a:p>
          <a:p>
            <a:pPr>
              <a:buNone/>
            </a:pPr>
            <a:r>
              <a:rPr lang="en-US" sz="1400" dirty="0" smtClean="0"/>
              <a:t>#22 0x00517db3 in </a:t>
            </a:r>
            <a:r>
              <a:rPr lang="en-US" sz="1400" dirty="0" err="1" smtClean="0"/>
              <a:t>MCIdle</a:t>
            </a:r>
            <a:r>
              <a:rPr lang="en-US" sz="1400" dirty="0" smtClean="0"/>
              <a:t> ()</a:t>
            </a:r>
          </a:p>
          <a:p>
            <a:pPr>
              <a:buNone/>
            </a:pPr>
            <a:r>
              <a:rPr lang="en-US" sz="1400" dirty="0" smtClean="0"/>
              <a:t>#23 0x00516196 in </a:t>
            </a:r>
            <a:r>
              <a:rPr lang="en-US" sz="1400" dirty="0" err="1" smtClean="0"/>
              <a:t>QTOMovieObject</a:t>
            </a:r>
            <a:r>
              <a:rPr lang="en-US" sz="1400" dirty="0" smtClean="0"/>
              <a:t>::</a:t>
            </a:r>
            <a:r>
              <a:rPr lang="en-US" sz="1400" dirty="0" err="1" smtClean="0"/>
              <a:t>SendCommand</a:t>
            </a:r>
            <a:r>
              <a:rPr lang="en-US" sz="1400" dirty="0" smtClean="0"/>
              <a:t> ()</a:t>
            </a:r>
          </a:p>
          <a:p>
            <a:pPr>
              <a:buNone/>
            </a:pPr>
            <a:r>
              <a:rPr lang="en-US" sz="1400" dirty="0" smtClean="0"/>
              <a:t>#24 0x004169ae in </a:t>
            </a:r>
            <a:r>
              <a:rPr lang="en-US" sz="1400" dirty="0" err="1" smtClean="0"/>
              <a:t>DispatchQTMsg</a:t>
            </a:r>
            <a:r>
              <a:rPr lang="en-US" sz="1400" dirty="0" smtClean="0"/>
              <a:t> ()</a:t>
            </a:r>
          </a:p>
          <a:p>
            <a:pPr>
              <a:buNone/>
            </a:pPr>
            <a:r>
              <a:rPr lang="en-US" sz="1400" dirty="0" smtClean="0"/>
              <a:t>#25 0x004166d5 in </a:t>
            </a:r>
            <a:r>
              <a:rPr lang="en-US" sz="1400" dirty="0" err="1" smtClean="0"/>
              <a:t>QTObjectTokenPriv</a:t>
            </a:r>
            <a:r>
              <a:rPr lang="en-US" sz="1400" dirty="0" smtClean="0"/>
              <a:t>::</a:t>
            </a:r>
            <a:r>
              <a:rPr lang="en-US" sz="1400" dirty="0" err="1" smtClean="0"/>
              <a:t>SendMessageToObject</a:t>
            </a:r>
            <a:r>
              <a:rPr lang="en-US" sz="1400" dirty="0" smtClean="0"/>
              <a:t> ()</a:t>
            </a:r>
          </a:p>
          <a:p>
            <a:pPr>
              <a:buNone/>
            </a:pPr>
            <a:r>
              <a:rPr lang="en-US" sz="1400" dirty="0" smtClean="0"/>
              <a:t>#26 0x00415ca6 in </a:t>
            </a:r>
            <a:r>
              <a:rPr lang="en-US" sz="1400" dirty="0" err="1" smtClean="0"/>
              <a:t>QTObjectTokenPriv</a:t>
            </a:r>
            <a:r>
              <a:rPr lang="en-US" sz="1400" dirty="0" smtClean="0"/>
              <a:t>::</a:t>
            </a:r>
            <a:r>
              <a:rPr lang="en-US" sz="1400" dirty="0" err="1" smtClean="0"/>
              <a:t>DispatchMessage</a:t>
            </a:r>
            <a:r>
              <a:rPr lang="en-US" sz="1400" dirty="0" smtClean="0"/>
              <a:t> ()</a:t>
            </a:r>
          </a:p>
          <a:p>
            <a:pPr>
              <a:buNone/>
            </a:pPr>
            <a:r>
              <a:rPr lang="en-US" sz="1400" dirty="0" smtClean="0"/>
              <a:t>#27 0x0051601a in </a:t>
            </a:r>
            <a:r>
              <a:rPr lang="en-US" sz="1400" dirty="0" err="1" smtClean="0"/>
              <a:t>QTSendToObject</a:t>
            </a:r>
            <a:r>
              <a:rPr lang="en-US" sz="1400" dirty="0" smtClean="0"/>
              <a:t> ()</a:t>
            </a:r>
          </a:p>
          <a:p>
            <a:pPr>
              <a:buNone/>
            </a:pPr>
            <a:r>
              <a:rPr lang="en-US" sz="1400" dirty="0" smtClean="0"/>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Register Dump</a:t>
            </a:r>
            <a:endParaRPr lang="en-US" dirty="0"/>
          </a:p>
        </p:txBody>
      </p:sp>
      <p:sp>
        <p:nvSpPr>
          <p:cNvPr id="3" name="Content Placeholder 2"/>
          <p:cNvSpPr>
            <a:spLocks noGrp="1"/>
          </p:cNvSpPr>
          <p:nvPr>
            <p:ph idx="1"/>
          </p:nvPr>
        </p:nvSpPr>
        <p:spPr>
          <a:xfrm>
            <a:off x="228600" y="1143000"/>
            <a:ext cx="8763000" cy="5867400"/>
          </a:xfrm>
        </p:spPr>
        <p:txBody>
          <a:bodyPr numCol="2">
            <a:normAutofit fontScale="77500" lnSpcReduction="20000"/>
          </a:bodyPr>
          <a:lstStyle/>
          <a:p>
            <a:pPr>
              <a:buNone/>
            </a:pPr>
            <a:r>
              <a:rPr lang="en-US" sz="2000" dirty="0" err="1" smtClean="0"/>
              <a:t>gdb</a:t>
            </a:r>
            <a:r>
              <a:rPr lang="en-US" sz="2000" dirty="0" smtClean="0"/>
              <a:t>) up</a:t>
            </a:r>
          </a:p>
          <a:p>
            <a:pPr>
              <a:buNone/>
            </a:pPr>
            <a:r>
              <a:rPr lang="en-US" sz="2000" dirty="0" smtClean="0"/>
              <a:t>#1  0x91ee7497 in </a:t>
            </a:r>
            <a:r>
              <a:rPr lang="en-US" sz="2000" dirty="0" err="1" smtClean="0"/>
              <a:t>szone_error</a:t>
            </a:r>
            <a:r>
              <a:rPr lang="en-US" sz="2000" dirty="0" smtClean="0"/>
              <a:t> ()</a:t>
            </a:r>
          </a:p>
          <a:p>
            <a:pPr>
              <a:buNone/>
            </a:pPr>
            <a:r>
              <a:rPr lang="en-US" sz="2000" dirty="0" smtClean="0"/>
              <a:t>(</a:t>
            </a:r>
            <a:r>
              <a:rPr lang="en-US" sz="2000" dirty="0" err="1" smtClean="0"/>
              <a:t>gdb</a:t>
            </a:r>
            <a:r>
              <a:rPr lang="en-US" sz="2000" dirty="0" smtClean="0"/>
              <a:t>) </a:t>
            </a:r>
          </a:p>
          <a:p>
            <a:pPr>
              <a:buNone/>
            </a:pPr>
            <a:r>
              <a:rPr lang="en-US" sz="2000" dirty="0" smtClean="0"/>
              <a:t>#2  0x91e148d6 in </a:t>
            </a:r>
            <a:r>
              <a:rPr lang="en-US" sz="2000" dirty="0" err="1" smtClean="0"/>
              <a:t>allocate_pages</a:t>
            </a:r>
            <a:r>
              <a:rPr lang="en-US" sz="2000" dirty="0" smtClean="0"/>
              <a:t> ()</a:t>
            </a:r>
          </a:p>
          <a:p>
            <a:pPr>
              <a:buNone/>
            </a:pPr>
            <a:r>
              <a:rPr lang="en-US" sz="2000" dirty="0" smtClean="0"/>
              <a:t>(</a:t>
            </a:r>
            <a:r>
              <a:rPr lang="en-US" sz="2000" dirty="0" err="1" smtClean="0"/>
              <a:t>gdb</a:t>
            </a:r>
            <a:r>
              <a:rPr lang="en-US" sz="2000" dirty="0" smtClean="0"/>
              <a:t>) </a:t>
            </a:r>
          </a:p>
          <a:p>
            <a:pPr>
              <a:buNone/>
            </a:pPr>
            <a:r>
              <a:rPr lang="en-US" sz="2000" dirty="0" smtClean="0"/>
              <a:t>#3  0x91e150c2 in </a:t>
            </a:r>
            <a:r>
              <a:rPr lang="en-US" sz="2000" dirty="0" err="1" smtClean="0"/>
              <a:t>large_and_huge_malloc</a:t>
            </a:r>
            <a:r>
              <a:rPr lang="en-US" sz="2000" dirty="0" smtClean="0"/>
              <a:t> ()</a:t>
            </a:r>
          </a:p>
          <a:p>
            <a:pPr>
              <a:buNone/>
            </a:pPr>
            <a:r>
              <a:rPr lang="en-US" sz="2000" dirty="0" smtClean="0"/>
              <a:t>(</a:t>
            </a:r>
            <a:r>
              <a:rPr lang="en-US" sz="2000" dirty="0" err="1" smtClean="0"/>
              <a:t>gdb</a:t>
            </a:r>
            <a:r>
              <a:rPr lang="en-US" sz="2000" dirty="0" smtClean="0"/>
              <a:t>) </a:t>
            </a:r>
          </a:p>
          <a:p>
            <a:pPr>
              <a:buNone/>
            </a:pPr>
            <a:r>
              <a:rPr lang="en-US" sz="2000" dirty="0" smtClean="0"/>
              <a:t>#4  0x91e0c228 in </a:t>
            </a:r>
            <a:r>
              <a:rPr lang="en-US" sz="2000" dirty="0" err="1" smtClean="0"/>
              <a:t>szone_malloc</a:t>
            </a:r>
            <a:r>
              <a:rPr lang="en-US" sz="2000" dirty="0" smtClean="0"/>
              <a:t> ()</a:t>
            </a:r>
          </a:p>
          <a:p>
            <a:pPr>
              <a:buNone/>
            </a:pPr>
            <a:r>
              <a:rPr lang="en-US" sz="2000" dirty="0" smtClean="0"/>
              <a:t>(</a:t>
            </a:r>
            <a:r>
              <a:rPr lang="en-US" sz="2000" dirty="0" err="1" smtClean="0"/>
              <a:t>gdb</a:t>
            </a:r>
            <a:r>
              <a:rPr lang="en-US" sz="2000" dirty="0" smtClean="0"/>
              <a:t>) </a:t>
            </a:r>
          </a:p>
          <a:p>
            <a:pPr>
              <a:buNone/>
            </a:pPr>
            <a:r>
              <a:rPr lang="en-US" sz="2000" dirty="0" smtClean="0"/>
              <a:t>#5  0x91e0c018 in </a:t>
            </a:r>
            <a:r>
              <a:rPr lang="en-US" sz="2000" dirty="0" err="1" smtClean="0"/>
              <a:t>malloc_zone_malloc</a:t>
            </a:r>
            <a:r>
              <a:rPr lang="en-US" sz="2000" dirty="0" smtClean="0"/>
              <a:t> ()</a:t>
            </a:r>
          </a:p>
          <a:p>
            <a:pPr>
              <a:buNone/>
            </a:pPr>
            <a:r>
              <a:rPr lang="en-US" sz="2000" dirty="0" smtClean="0"/>
              <a:t>(</a:t>
            </a:r>
            <a:r>
              <a:rPr lang="en-US" sz="2000" dirty="0" err="1" smtClean="0"/>
              <a:t>gdb</a:t>
            </a:r>
            <a:r>
              <a:rPr lang="en-US" sz="2000" dirty="0" smtClean="0"/>
              <a:t>) </a:t>
            </a:r>
          </a:p>
          <a:p>
            <a:pPr>
              <a:buNone/>
            </a:pPr>
            <a:r>
              <a:rPr lang="en-US" sz="2000" dirty="0" smtClean="0"/>
              <a:t>#6  0x91e0bfac in malloc ()</a:t>
            </a:r>
          </a:p>
          <a:p>
            <a:pPr>
              <a:buNone/>
            </a:pPr>
            <a:r>
              <a:rPr lang="en-US" sz="2000" dirty="0" smtClean="0"/>
              <a:t>(</a:t>
            </a:r>
            <a:r>
              <a:rPr lang="en-US" sz="2000" dirty="0" err="1" smtClean="0"/>
              <a:t>gdb</a:t>
            </a:r>
            <a:r>
              <a:rPr lang="en-US" sz="2000" dirty="0" smtClean="0"/>
              <a:t>) </a:t>
            </a:r>
            <a:r>
              <a:rPr lang="en-US" sz="2000" dirty="0" err="1" smtClean="0"/>
              <a:t>i</a:t>
            </a:r>
            <a:r>
              <a:rPr lang="en-US" sz="2000" dirty="0" smtClean="0"/>
              <a:t> r</a:t>
            </a:r>
          </a:p>
          <a:p>
            <a:endParaRPr lang="en-US" dirty="0" smtClean="0"/>
          </a:p>
          <a:p>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eax            0x0	0</a:t>
            </a:r>
          </a:p>
          <a:p>
            <a:pPr>
              <a:buNone/>
            </a:pPr>
            <a:r>
              <a:rPr lang="en-US" dirty="0" err="1" smtClean="0"/>
              <a:t>ecx</a:t>
            </a:r>
            <a:r>
              <a:rPr lang="en-US" dirty="0" smtClean="0"/>
              <a:t>            0xbfffd66c	-1073752468</a:t>
            </a:r>
          </a:p>
          <a:p>
            <a:pPr>
              <a:buNone/>
            </a:pPr>
            <a:r>
              <a:rPr lang="en-US" dirty="0" err="1" smtClean="0"/>
              <a:t>edx</a:t>
            </a:r>
            <a:r>
              <a:rPr lang="en-US" dirty="0" smtClean="0"/>
              <a:t>            0x91e0b1c6	-1847545402</a:t>
            </a:r>
          </a:p>
          <a:p>
            <a:pPr>
              <a:buNone/>
            </a:pPr>
            <a:r>
              <a:rPr lang="en-US" dirty="0" err="1" smtClean="0"/>
              <a:t>ebx</a:t>
            </a:r>
            <a:r>
              <a:rPr lang="en-US" dirty="0" smtClean="0"/>
              <a:t>            0x91e0bfd5	-1847541803</a:t>
            </a:r>
          </a:p>
          <a:p>
            <a:pPr>
              <a:buNone/>
            </a:pPr>
            <a:r>
              <a:rPr lang="en-US" dirty="0" err="1" smtClean="0"/>
              <a:t>esp</a:t>
            </a:r>
            <a:r>
              <a:rPr lang="en-US" dirty="0" smtClean="0"/>
              <a:t>            0xbfffd8c0	</a:t>
            </a:r>
            <a:r>
              <a:rPr lang="en-US" dirty="0" err="1" smtClean="0"/>
              <a:t>0xbfffd8c0</a:t>
            </a:r>
            <a:endParaRPr lang="en-US" dirty="0" smtClean="0"/>
          </a:p>
          <a:p>
            <a:pPr>
              <a:buNone/>
            </a:pPr>
            <a:r>
              <a:rPr lang="en-US" dirty="0" err="1" smtClean="0"/>
              <a:t>ebp</a:t>
            </a:r>
            <a:r>
              <a:rPr lang="en-US" dirty="0" smtClean="0"/>
              <a:t>            0xbfffd8d8	</a:t>
            </a:r>
            <a:r>
              <a:rPr lang="en-US" dirty="0" err="1" smtClean="0"/>
              <a:t>0xbfffd8d8</a:t>
            </a:r>
            <a:endParaRPr lang="en-US" dirty="0" smtClean="0"/>
          </a:p>
          <a:p>
            <a:pPr>
              <a:buNone/>
            </a:pPr>
            <a:r>
              <a:rPr lang="en-US" dirty="0" err="1" smtClean="0"/>
              <a:t>esi</a:t>
            </a:r>
            <a:r>
              <a:rPr lang="en-US" dirty="0" smtClean="0"/>
              <a:t>            0x0	0</a:t>
            </a:r>
          </a:p>
          <a:p>
            <a:pPr>
              <a:buNone/>
            </a:pPr>
            <a:r>
              <a:rPr lang="en-US" b="1" i="1" u="sng" dirty="0" err="1" smtClean="0"/>
              <a:t>edi</a:t>
            </a:r>
            <a:r>
              <a:rPr lang="en-US" b="1" i="1" u="sng" dirty="0" smtClean="0"/>
              <a:t>            0x70707084	1886417028</a:t>
            </a:r>
          </a:p>
          <a:p>
            <a:pPr>
              <a:buNone/>
            </a:pPr>
            <a:r>
              <a:rPr lang="en-US" dirty="0" err="1" smtClean="0"/>
              <a:t>eip</a:t>
            </a:r>
            <a:r>
              <a:rPr lang="en-US" dirty="0" smtClean="0"/>
              <a:t>            0x91e0bfac	</a:t>
            </a:r>
            <a:r>
              <a:rPr lang="en-US" dirty="0" err="1" smtClean="0"/>
              <a:t>0x91e0bfac</a:t>
            </a:r>
            <a:r>
              <a:rPr lang="en-US" dirty="0" smtClean="0"/>
              <a:t> &lt;malloc+55&gt;</a:t>
            </a:r>
          </a:p>
          <a:p>
            <a:pPr>
              <a:buNone/>
            </a:pPr>
            <a:r>
              <a:rPr lang="en-US" dirty="0" err="1" smtClean="0"/>
              <a:t>eflags</a:t>
            </a:r>
            <a:r>
              <a:rPr lang="en-US" dirty="0" smtClean="0"/>
              <a:t>         0x246	582</a:t>
            </a:r>
          </a:p>
          <a:p>
            <a:pPr>
              <a:buNone/>
            </a:pPr>
            <a:r>
              <a:rPr lang="en-US" dirty="0" err="1" smtClean="0"/>
              <a:t>cs</a:t>
            </a:r>
            <a:r>
              <a:rPr lang="en-US" dirty="0" smtClean="0"/>
              <a:t>             0x17	23</a:t>
            </a:r>
          </a:p>
          <a:p>
            <a:pPr>
              <a:buNone/>
            </a:pPr>
            <a:r>
              <a:rPr lang="en-US" dirty="0" err="1" smtClean="0"/>
              <a:t>ss</a:t>
            </a:r>
            <a:r>
              <a:rPr lang="en-US" dirty="0" smtClean="0"/>
              <a:t>             0x1f	31</a:t>
            </a:r>
          </a:p>
          <a:p>
            <a:pPr>
              <a:buNone/>
            </a:pPr>
            <a:r>
              <a:rPr lang="en-US" dirty="0" err="1" smtClean="0"/>
              <a:t>ds</a:t>
            </a:r>
            <a:r>
              <a:rPr lang="en-US" dirty="0" smtClean="0"/>
              <a:t>             0x1f	31</a:t>
            </a:r>
          </a:p>
          <a:p>
            <a:pPr>
              <a:buNone/>
            </a:pPr>
            <a:r>
              <a:rPr lang="en-US" dirty="0" err="1" smtClean="0"/>
              <a:t>es</a:t>
            </a:r>
            <a:r>
              <a:rPr lang="en-US" dirty="0" smtClean="0"/>
              <a:t>             0x1f	31</a:t>
            </a:r>
          </a:p>
          <a:p>
            <a:pPr>
              <a:buNone/>
            </a:pPr>
            <a:r>
              <a:rPr lang="en-US" dirty="0" err="1" smtClean="0"/>
              <a:t>fs</a:t>
            </a:r>
            <a:r>
              <a:rPr lang="en-US" dirty="0" smtClean="0"/>
              <a:t>             0x0	0</a:t>
            </a:r>
          </a:p>
          <a:p>
            <a:pPr>
              <a:buNone/>
            </a:pPr>
            <a:r>
              <a:rPr lang="en-US" dirty="0" err="1" smtClean="0"/>
              <a:t>gs</a:t>
            </a:r>
            <a:r>
              <a:rPr lang="en-US" dirty="0" smtClean="0"/>
              <a:t>             0x37	55</a:t>
            </a:r>
          </a:p>
          <a:p>
            <a:endParaRPr lang="en-US" dirty="0"/>
          </a:p>
        </p:txBody>
      </p:sp>
      <p:sp>
        <p:nvSpPr>
          <p:cNvPr id="4" name="TextBox 3"/>
          <p:cNvSpPr txBox="1"/>
          <p:nvPr/>
        </p:nvSpPr>
        <p:spPr>
          <a:xfrm>
            <a:off x="990600" y="5638800"/>
            <a:ext cx="877163" cy="369332"/>
          </a:xfrm>
          <a:prstGeom prst="rect">
            <a:avLst/>
          </a:prstGeom>
          <a:noFill/>
        </p:spPr>
        <p:txBody>
          <a:bodyPr wrap="none" rtlCol="0">
            <a:spAutoFit/>
          </a:bodyPr>
          <a:lstStyle/>
          <a:p>
            <a:r>
              <a:rPr lang="en-US" b="1" dirty="0" smtClean="0">
                <a:solidFill>
                  <a:srgbClr val="FF0000"/>
                </a:solidFill>
                <a:effectLst>
                  <a:outerShdw blurRad="38100" dist="38100" dir="2700000" algn="tl">
                    <a:srgbClr val="000000">
                      <a:alpha val="43137"/>
                    </a:srgbClr>
                  </a:outerShdw>
                </a:effectLst>
              </a:rPr>
              <a:t>DEMO</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Guesstimate</a:t>
            </a:r>
            <a:endParaRPr lang="en-US" dirty="0"/>
          </a:p>
        </p:txBody>
      </p:sp>
      <p:sp>
        <p:nvSpPr>
          <p:cNvPr id="3" name="Content Placeholder 2"/>
          <p:cNvSpPr>
            <a:spLocks noGrp="1"/>
          </p:cNvSpPr>
          <p:nvPr>
            <p:ph idx="1"/>
          </p:nvPr>
        </p:nvSpPr>
        <p:spPr>
          <a:xfrm>
            <a:off x="457200" y="1295400"/>
            <a:ext cx="8153400" cy="4800600"/>
          </a:xfrm>
        </p:spPr>
        <p:txBody>
          <a:bodyPr>
            <a:normAutofit fontScale="92500"/>
          </a:bodyPr>
          <a:lstStyle/>
          <a:p>
            <a:r>
              <a:rPr lang="en-US" dirty="0" smtClean="0"/>
              <a:t>I can twiddle the 70707070 number to get large mallocs</a:t>
            </a:r>
          </a:p>
          <a:p>
            <a:pPr lvl="1"/>
            <a:r>
              <a:rPr lang="en-US" dirty="0" smtClean="0"/>
              <a:t>Tried boundaries</a:t>
            </a:r>
          </a:p>
          <a:p>
            <a:pPr lvl="2"/>
            <a:r>
              <a:rPr lang="en-US" dirty="0" err="1" smtClean="0"/>
              <a:t>ffffffff</a:t>
            </a:r>
            <a:endParaRPr lang="en-US" dirty="0" smtClean="0"/>
          </a:p>
          <a:p>
            <a:pPr lvl="2"/>
            <a:r>
              <a:rPr lang="en-US" dirty="0" smtClean="0"/>
              <a:t>00000000</a:t>
            </a:r>
          </a:p>
          <a:p>
            <a:pPr lvl="2"/>
            <a:r>
              <a:rPr lang="en-US" dirty="0" smtClean="0"/>
              <a:t>7fffffff</a:t>
            </a:r>
          </a:p>
          <a:p>
            <a:pPr lvl="2"/>
            <a:r>
              <a:rPr lang="en-US" dirty="0" smtClean="0"/>
              <a:t>etc.</a:t>
            </a:r>
          </a:p>
          <a:p>
            <a:pPr lvl="1"/>
            <a:r>
              <a:rPr lang="en-US" dirty="0" smtClean="0">
                <a:solidFill>
                  <a:srgbClr val="FF0000"/>
                </a:solidFill>
              </a:rPr>
              <a:t>None caused crashes</a:t>
            </a:r>
          </a:p>
          <a:p>
            <a:pPr lvl="2"/>
            <a:r>
              <a:rPr lang="en-US" dirty="0" smtClean="0"/>
              <a:t>Probably QT validates if the number is negative and such?</a:t>
            </a:r>
          </a:p>
          <a:p>
            <a:pPr lvl="2"/>
            <a:r>
              <a:rPr lang="en-US" dirty="0" smtClean="0"/>
              <a:t>only see the malloc issue with inputs 5dxxxxxx – 7fxxxxxx</a:t>
            </a:r>
          </a:p>
          <a:p>
            <a:pPr lvl="1"/>
            <a:r>
              <a:rPr lang="en-US" dirty="0" smtClean="0"/>
              <a:t>Exploitation seems unlikely since a crash was not found</a:t>
            </a:r>
          </a:p>
          <a:p>
            <a:pPr lvl="2"/>
            <a:r>
              <a:rPr lang="en-US" dirty="0" err="1" smtClean="0">
                <a:solidFill>
                  <a:srgbClr val="FF0000"/>
                </a:solidFill>
              </a:rPr>
              <a:t>GuardMalloc</a:t>
            </a:r>
            <a:r>
              <a:rPr lang="en-US" dirty="0" smtClean="0"/>
              <a:t> didn’t allow such large allocations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Non-aligned Free in </a:t>
            </a:r>
            <a:r>
              <a:rPr lang="en-US" dirty="0" smtClean="0"/>
              <a:t>QT (in a .3g2 file)</a:t>
            </a:r>
            <a:endParaRPr lang="en-US" dirty="0"/>
          </a:p>
        </p:txBody>
      </p:sp>
      <p:sp>
        <p:nvSpPr>
          <p:cNvPr id="3" name="Content Placeholder 2"/>
          <p:cNvSpPr>
            <a:spLocks noGrp="1"/>
          </p:cNvSpPr>
          <p:nvPr>
            <p:ph idx="1"/>
          </p:nvPr>
        </p:nvSpPr>
        <p:spPr/>
        <p:txBody>
          <a:bodyPr/>
          <a:lstStyle/>
          <a:p>
            <a:r>
              <a:rPr lang="en-US" dirty="0" smtClean="0"/>
              <a:t>Noticed this entry in system.log</a:t>
            </a:r>
          </a:p>
          <a:p>
            <a:pPr lvl="1"/>
            <a:r>
              <a:rPr lang="en-US" dirty="0" smtClean="0"/>
              <a:t>Jan 22 12:58:06 jared-</a:t>
            </a:r>
            <a:r>
              <a:rPr lang="en-US" dirty="0" err="1" smtClean="0"/>
              <a:t>demotts</a:t>
            </a:r>
            <a:r>
              <a:rPr lang="en-US" dirty="0" smtClean="0"/>
              <a:t>-</a:t>
            </a:r>
            <a:r>
              <a:rPr lang="en-US" dirty="0" err="1" smtClean="0"/>
              <a:t>macbook</a:t>
            </a:r>
            <a:r>
              <a:rPr lang="en-US" dirty="0" smtClean="0"/>
              <a:t>-pro QuickTime Player[449]: QuickTime Player(449,0xa025b720) malloc: *** error for object 0xbfffd408: Non-aligned pointer being freed\n*** set a breakpoint in </a:t>
            </a:r>
            <a:r>
              <a:rPr lang="en-US" dirty="0" err="1" smtClean="0"/>
              <a:t>malloc_error_break</a:t>
            </a:r>
            <a:r>
              <a:rPr lang="en-US" dirty="0" smtClean="0"/>
              <a:t> to debug</a:t>
            </a:r>
          </a:p>
          <a:p>
            <a:r>
              <a:rPr lang="en-US" dirty="0" smtClean="0"/>
              <a:t>Also did not cause a crash</a:t>
            </a:r>
          </a:p>
          <a:p>
            <a:pPr lvl="1"/>
            <a:r>
              <a:rPr lang="en-US" dirty="0" err="1" smtClean="0"/>
              <a:t>GuardMalloc</a:t>
            </a:r>
            <a:r>
              <a:rPr lang="en-US" dirty="0" smtClean="0"/>
              <a:t> didn’t like this saying</a:t>
            </a:r>
          </a:p>
          <a:p>
            <a:pPr lvl="2"/>
            <a:r>
              <a:rPr lang="en-US" dirty="0" smtClean="0"/>
              <a:t>“Freeing a pointer that we didn’t allocate that was not claimed by any registered zone”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esds</a:t>
            </a:r>
            <a:r>
              <a:rPr lang="en-US" dirty="0" smtClean="0"/>
              <a:t> this time</a:t>
            </a:r>
            <a:endParaRPr lang="en-US" dirty="0"/>
          </a:p>
        </p:txBody>
      </p:sp>
      <p:pic>
        <p:nvPicPr>
          <p:cNvPr id="4098" name="Picture 2"/>
          <p:cNvPicPr>
            <a:picLocks noGrp="1" noChangeAspect="1" noChangeArrowheads="1"/>
          </p:cNvPicPr>
          <p:nvPr>
            <p:ph idx="1"/>
          </p:nvPr>
        </p:nvPicPr>
        <p:blipFill>
          <a:blip r:embed="rId3"/>
          <a:srcRect/>
          <a:stretch>
            <a:fillRect/>
          </a:stretch>
        </p:blipFill>
        <p:spPr bwMode="auto">
          <a:xfrm>
            <a:off x="0" y="2514600"/>
            <a:ext cx="9144000" cy="1981200"/>
          </a:xfrm>
          <a:prstGeom prst="rect">
            <a:avLst/>
          </a:prstGeom>
          <a:noFill/>
          <a:ln w="9525">
            <a:noFill/>
            <a:miter lim="800000"/>
            <a:headEnd/>
            <a:tailEnd/>
          </a:ln>
          <a:effectLst/>
        </p:spPr>
      </p:pic>
      <p:sp>
        <p:nvSpPr>
          <p:cNvPr id="5" name="Rectangle 4"/>
          <p:cNvSpPr/>
          <p:nvPr/>
        </p:nvSpPr>
        <p:spPr>
          <a:xfrm>
            <a:off x="3581400" y="2895600"/>
            <a:ext cx="304800" cy="304800"/>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bwMode="auto">
          <a:xfrm>
            <a:off x="1143000" y="685800"/>
            <a:ext cx="2438400" cy="2209800"/>
          </a:xfrm>
          <a:prstGeom prst="straightConnector1">
            <a:avLst/>
          </a:prstGeom>
          <a:solidFill>
            <a:schemeClr val="accent1"/>
          </a:solidFill>
          <a:ln w="9525" cap="flat" cmpd="sng" algn="ctr">
            <a:solidFill>
              <a:schemeClr val="tx1"/>
            </a:solidFill>
            <a:prstDash val="solid"/>
            <a:round/>
            <a:headEnd type="arrow"/>
            <a:tailEnd type="arrow"/>
          </a:ln>
          <a:effectLst/>
        </p:spPr>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esds</a:t>
            </a:r>
            <a:endParaRPr lang="en-US" dirty="0"/>
          </a:p>
        </p:txBody>
      </p:sp>
      <p:sp>
        <p:nvSpPr>
          <p:cNvPr id="3" name="Content Placeholder 2"/>
          <p:cNvSpPr>
            <a:spLocks noGrp="1"/>
          </p:cNvSpPr>
          <p:nvPr>
            <p:ph idx="1"/>
          </p:nvPr>
        </p:nvSpPr>
        <p:spPr/>
        <p:txBody>
          <a:bodyPr/>
          <a:lstStyle/>
          <a:p>
            <a:r>
              <a:rPr lang="en-US" dirty="0" smtClean="0"/>
              <a:t>An MPEG-4 elementary stream descriptor atom</a:t>
            </a:r>
          </a:p>
          <a:p>
            <a:pPr lvl="1"/>
            <a:r>
              <a:rPr lang="en-US" dirty="0" smtClean="0"/>
              <a:t>This extension is required for MPEG-4 video</a:t>
            </a:r>
          </a:p>
          <a:p>
            <a:pPr lvl="2"/>
            <a:r>
              <a:rPr lang="en-US" b="1" dirty="0" smtClean="0"/>
              <a:t>MPEG-4</a:t>
            </a:r>
            <a:r>
              <a:rPr lang="en-US" dirty="0" smtClean="0"/>
              <a:t> is a collection of methods defining compression of audio and visual (AV) digital data</a:t>
            </a:r>
          </a:p>
          <a:p>
            <a:pPr lvl="1"/>
            <a:r>
              <a:rPr lang="en-US" b="1" dirty="0" smtClean="0"/>
              <a:t>.3g2 was the file extension</a:t>
            </a:r>
          </a:p>
          <a:p>
            <a:pPr lvl="2"/>
            <a:r>
              <a:rPr lang="en-US" b="1" dirty="0" smtClean="0"/>
              <a:t>3GP</a:t>
            </a:r>
            <a:r>
              <a:rPr lang="en-US" dirty="0" smtClean="0"/>
              <a:t> is a multimedia container format defined by the Third Generation Partnership Project (3GPP) for use on 3G mobile phones but can also be played on some 2G and 4G phones.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esds</a:t>
            </a:r>
            <a:r>
              <a:rPr lang="en-US" dirty="0" smtClean="0"/>
              <a:t> header 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Size ( ca 00 00 00)</a:t>
            </a:r>
          </a:p>
          <a:p>
            <a:pPr lvl="1"/>
            <a:r>
              <a:rPr lang="en-US" dirty="0" smtClean="0"/>
              <a:t>An unsigned 32-bit integer holding the size of the elementary stream descriptor atom.</a:t>
            </a:r>
          </a:p>
          <a:p>
            <a:r>
              <a:rPr lang="en-US" dirty="0" smtClean="0"/>
              <a:t>Type (‘</a:t>
            </a:r>
            <a:r>
              <a:rPr lang="en-US" dirty="0" err="1" smtClean="0"/>
              <a:t>esds</a:t>
            </a:r>
            <a:r>
              <a:rPr lang="en-US" dirty="0" smtClean="0"/>
              <a:t>’)</a:t>
            </a:r>
          </a:p>
          <a:p>
            <a:pPr lvl="1"/>
            <a:r>
              <a:rPr lang="en-US" dirty="0" smtClean="0"/>
              <a:t>An unsigned 32-bit field containing the four-character code '</a:t>
            </a:r>
            <a:r>
              <a:rPr lang="en-US" dirty="0" err="1" smtClean="0"/>
              <a:t>esds</a:t>
            </a:r>
            <a:r>
              <a:rPr lang="en-US" dirty="0" smtClean="0"/>
              <a:t>'</a:t>
            </a:r>
          </a:p>
          <a:p>
            <a:r>
              <a:rPr lang="en-US" dirty="0" smtClean="0"/>
              <a:t>Version (00)</a:t>
            </a:r>
          </a:p>
          <a:p>
            <a:pPr lvl="1"/>
            <a:r>
              <a:rPr lang="en-US" dirty="0" smtClean="0"/>
              <a:t>An unsigned 8-bit integer set to zero.</a:t>
            </a:r>
          </a:p>
          <a:p>
            <a:r>
              <a:rPr lang="en-US" dirty="0" smtClean="0"/>
              <a:t>Flags (00 00 00)</a:t>
            </a:r>
          </a:p>
          <a:p>
            <a:pPr lvl="1"/>
            <a:r>
              <a:rPr lang="en-US" dirty="0" smtClean="0"/>
              <a:t>A 24-bit field reserved for flags, currently set to zero.</a:t>
            </a:r>
          </a:p>
          <a:p>
            <a:r>
              <a:rPr lang="en-US" dirty="0" smtClean="0"/>
              <a:t>Elementary Stream Descriptor (rest of data in this block?)</a:t>
            </a:r>
          </a:p>
          <a:p>
            <a:pPr lvl="1"/>
            <a:r>
              <a:rPr lang="en-US" dirty="0" smtClean="0"/>
              <a:t>An elementary stream descriptor for MPEG-4 video, as defined in the MPEG-4 specification ISO/IEC14496-1 and subject to the restrictions for storage in MPEG-4 files specified in ISO/IEC 14496-14.</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Elementary Stream Descriptor</a:t>
            </a:r>
            <a:endParaRPr lang="en-US" dirty="0"/>
          </a:p>
        </p:txBody>
      </p:sp>
      <p:sp>
        <p:nvSpPr>
          <p:cNvPr id="3" name="Content Placeholder 2"/>
          <p:cNvSpPr>
            <a:spLocks noGrp="1"/>
          </p:cNvSpPr>
          <p:nvPr>
            <p:ph idx="1"/>
          </p:nvPr>
        </p:nvSpPr>
        <p:spPr/>
        <p:txBody>
          <a:bodyPr/>
          <a:lstStyle/>
          <a:p>
            <a:r>
              <a:rPr lang="en-US" dirty="0" smtClean="0"/>
              <a:t>Trouble finding a solid file format</a:t>
            </a:r>
          </a:p>
          <a:p>
            <a:r>
              <a:rPr lang="en-US" dirty="0" smtClean="0"/>
              <a:t>‘</a:t>
            </a:r>
            <a:r>
              <a:rPr lang="en-US" dirty="0" err="1" smtClean="0"/>
              <a:t>QLCMfmt</a:t>
            </a:r>
            <a:r>
              <a:rPr lang="en-US" dirty="0" smtClean="0"/>
              <a:t>’ and ‘</a:t>
            </a:r>
            <a:r>
              <a:rPr lang="en-US" dirty="0" err="1" smtClean="0"/>
              <a:t>Qcelp</a:t>
            </a:r>
            <a:r>
              <a:rPr lang="en-US" dirty="0" smtClean="0"/>
              <a:t> 13K’ turn up</a:t>
            </a:r>
          </a:p>
          <a:p>
            <a:pPr lvl="1"/>
            <a:r>
              <a:rPr lang="en-US" dirty="0" smtClean="0"/>
              <a:t>http://www.potaroo.net/ietf/idref/draft-garudadri-qcp/</a:t>
            </a:r>
          </a:p>
          <a:p>
            <a:pPr lvl="1"/>
            <a:r>
              <a:rPr lang="en-US" dirty="0" smtClean="0"/>
              <a:t>Explains bytes from </a:t>
            </a:r>
            <a:r>
              <a:rPr lang="en-US" dirty="0" err="1" smtClean="0"/>
              <a:t>QLCMfmt</a:t>
            </a:r>
            <a:r>
              <a:rPr lang="en-US" dirty="0" smtClean="0"/>
              <a:t> on, but our issues is before that</a:t>
            </a:r>
          </a:p>
          <a:p>
            <a:r>
              <a:rPr lang="en-US" dirty="0" smtClean="0"/>
              <a:t>Found this</a:t>
            </a:r>
          </a:p>
          <a:p>
            <a:pPr lvl="1"/>
            <a:r>
              <a:rPr lang="en-US" dirty="0" smtClean="0"/>
              <a:t>http://red5.googlecode.com/svn/java/server/branches/paulg_mp4/refs/mp4-layout.txt</a:t>
            </a:r>
          </a:p>
          <a:p>
            <a:pPr lvl="1">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Dug this out of that paper</a:t>
            </a:r>
            <a:endParaRPr lang="en-US" dirty="0"/>
          </a:p>
        </p:txBody>
      </p:sp>
      <p:sp>
        <p:nvSpPr>
          <p:cNvPr id="3" name="Content Placeholder 2"/>
          <p:cNvSpPr>
            <a:spLocks noGrp="1"/>
          </p:cNvSpPr>
          <p:nvPr>
            <p:ph idx="1"/>
          </p:nvPr>
        </p:nvSpPr>
        <p:spPr/>
        <p:txBody>
          <a:bodyPr>
            <a:normAutofit/>
          </a:bodyPr>
          <a:lstStyle/>
          <a:p>
            <a:r>
              <a:rPr lang="en-US" dirty="0" smtClean="0"/>
              <a:t>8+ bytes </a:t>
            </a:r>
            <a:r>
              <a:rPr lang="en-US" dirty="0" err="1" smtClean="0"/>
              <a:t>vers</a:t>
            </a:r>
            <a:r>
              <a:rPr lang="en-US" dirty="0" smtClean="0"/>
              <a:t>. 2 ES Descriptor box = long unsigned offset + long ASCII text string '</a:t>
            </a:r>
            <a:r>
              <a:rPr lang="en-US" dirty="0" err="1" smtClean="0"/>
              <a:t>esds</a:t>
            </a:r>
            <a:r>
              <a:rPr lang="en-US" dirty="0" smtClean="0"/>
              <a:t>‘</a:t>
            </a:r>
          </a:p>
          <a:p>
            <a:r>
              <a:rPr lang="en-US" dirty="0" smtClean="0"/>
              <a:t>if encoded to ISO/IEC 14496-10 AVC standards then optionally use:</a:t>
            </a:r>
          </a:p>
          <a:p>
            <a:pPr lvl="1">
              <a:buNone/>
            </a:pPr>
            <a:r>
              <a:rPr lang="en-US" dirty="0" smtClean="0"/>
              <a:t>= long unsigned offset + long ASCII text string 'm4ds‘</a:t>
            </a:r>
          </a:p>
          <a:p>
            <a:pPr lvl="1">
              <a:buNone/>
            </a:pPr>
            <a:r>
              <a:rPr lang="en-US" dirty="0" smtClean="0"/>
              <a:t>4 bytes version/flags = 8-bit hex version + 24-bit hex flag                   (current = 0</a:t>
            </a:r>
            <a:r>
              <a:rPr lang="en-US" dirty="0" smtClean="0"/>
              <a:t>)</a:t>
            </a:r>
            <a:endParaRPr lang="en-US" dirty="0" smtClean="0"/>
          </a:p>
          <a:p>
            <a:pPr lvl="1">
              <a:buNone/>
            </a:pPr>
            <a:r>
              <a:rPr lang="en-US" b="1" i="1" dirty="0" smtClean="0"/>
              <a:t>…</a:t>
            </a:r>
            <a:endParaRPr lang="en-US" b="1" i="1" dirty="0" smtClean="0"/>
          </a:p>
          <a:p>
            <a:pPr lvl="1">
              <a:buNone/>
            </a:pPr>
            <a:r>
              <a:rPr lang="en-US" dirty="0" smtClean="0"/>
              <a:t>-&gt; </a:t>
            </a:r>
            <a:r>
              <a:rPr lang="en-US" dirty="0" smtClean="0">
                <a:solidFill>
                  <a:srgbClr val="FF0000"/>
                </a:solidFill>
              </a:rPr>
              <a:t>1 byte decoder specific descriptor type tag</a:t>
            </a:r>
          </a:p>
          <a:p>
            <a:pPr lvl="1">
              <a:buNone/>
            </a:pPr>
            <a:r>
              <a:rPr lang="en-US" dirty="0" smtClean="0">
                <a:solidFill>
                  <a:srgbClr val="FF0000"/>
                </a:solidFill>
              </a:rPr>
              <a:t>                          </a:t>
            </a:r>
            <a:r>
              <a:rPr lang="en-US" dirty="0" smtClean="0">
                <a:solidFill>
                  <a:srgbClr val="FF0000"/>
                </a:solidFill>
              </a:rPr>
              <a:t> </a:t>
            </a:r>
            <a:r>
              <a:rPr lang="en-US" dirty="0" smtClean="0">
                <a:solidFill>
                  <a:srgbClr val="FF0000"/>
                </a:solidFill>
              </a:rPr>
              <a:t>= 8-bit hex value </a:t>
            </a:r>
            <a:r>
              <a:rPr lang="en-US" dirty="0" smtClean="0">
                <a:solidFill>
                  <a:srgbClr val="FF0000"/>
                </a:solidFill>
              </a:rPr>
              <a:t>0x05 </a:t>
            </a:r>
            <a:r>
              <a:rPr lang="en-US" dirty="0" smtClean="0"/>
              <a:t>(ours was 0x7A)</a:t>
            </a:r>
            <a:endParaRPr lang="en-US" dirty="0" smtClean="0"/>
          </a:p>
          <a:p>
            <a:pPr lvl="1">
              <a:buNone/>
            </a:pPr>
            <a:r>
              <a:rPr lang="en-US" b="1" i="1"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 depends … on a lot of things</a:t>
            </a:r>
            <a:endParaRPr lang="en-US" dirty="0"/>
          </a:p>
        </p:txBody>
      </p:sp>
      <p:sp>
        <p:nvSpPr>
          <p:cNvPr id="3" name="Content Placeholder 2"/>
          <p:cNvSpPr>
            <a:spLocks noGrp="1"/>
          </p:cNvSpPr>
          <p:nvPr>
            <p:ph idx="1"/>
          </p:nvPr>
        </p:nvSpPr>
        <p:spPr>
          <a:xfrm>
            <a:off x="612648" y="1371600"/>
            <a:ext cx="8153400" cy="4953000"/>
          </a:xfrm>
        </p:spPr>
        <p:txBody>
          <a:bodyPr>
            <a:normAutofit fontScale="85000" lnSpcReduction="20000"/>
          </a:bodyPr>
          <a:lstStyle/>
          <a:p>
            <a:pPr>
              <a:buNone/>
            </a:pPr>
            <a:r>
              <a:rPr lang="en-US" dirty="0" smtClean="0"/>
              <a:t>Heap Overflow on </a:t>
            </a:r>
            <a:r>
              <a:rPr lang="en-US" b="1" dirty="0" smtClean="0"/>
              <a:t>Vista </a:t>
            </a:r>
            <a:r>
              <a:rPr lang="en-US" dirty="0" smtClean="0"/>
              <a:t>could take </a:t>
            </a:r>
            <a:r>
              <a:rPr lang="en-US" dirty="0" smtClean="0">
                <a:solidFill>
                  <a:srgbClr val="FF0000"/>
                </a:solidFill>
              </a:rPr>
              <a:t>36-94 work days </a:t>
            </a:r>
            <a:r>
              <a:rPr lang="en-US" dirty="0" smtClean="0"/>
              <a:t>(or more) to determine/develop reliable exploit</a:t>
            </a:r>
          </a:p>
          <a:p>
            <a:pPr>
              <a:buNone/>
            </a:pPr>
            <a:r>
              <a:rPr lang="en-US" dirty="0" smtClean="0"/>
              <a:t>				-- Nicolás Waisman</a:t>
            </a:r>
          </a:p>
          <a:p>
            <a:pPr>
              <a:buNone/>
            </a:pPr>
            <a:r>
              <a:rPr lang="en-US" sz="2100" dirty="0" smtClean="0"/>
              <a:t>					from “</a:t>
            </a:r>
            <a:r>
              <a:rPr lang="en-US" sz="2100" b="1" dirty="0" smtClean="0"/>
              <a:t>Apology of 0days”</a:t>
            </a:r>
          </a:p>
          <a:p>
            <a:pPr>
              <a:buNone/>
            </a:pPr>
            <a:endParaRPr lang="en-US" sz="2100" b="1" dirty="0" smtClean="0"/>
          </a:p>
          <a:p>
            <a:pPr>
              <a:buNone/>
            </a:pPr>
            <a:endParaRPr lang="en-US" sz="2100" dirty="0" smtClean="0"/>
          </a:p>
          <a:p>
            <a:pPr>
              <a:buNone/>
            </a:pPr>
            <a:r>
              <a:rPr lang="en-US" dirty="0" smtClean="0"/>
              <a:t>“One researcher's obscure crash is another researcher's reliable exploit. What determines the difference between 'just a bug' and 'fully exploitable' is often a mix of skill, determination and sheer chance”</a:t>
            </a:r>
          </a:p>
          <a:p>
            <a:pPr>
              <a:buNone/>
            </a:pPr>
            <a:r>
              <a:rPr lang="en-US" i="1" dirty="0" smtClean="0">
                <a:solidFill>
                  <a:srgbClr val="92D050"/>
                </a:solidFill>
              </a:rPr>
              <a:t>		(but once patch is out stating exploitability)</a:t>
            </a:r>
          </a:p>
          <a:p>
            <a:pPr>
              <a:buNone/>
            </a:pPr>
            <a:r>
              <a:rPr lang="en-US" dirty="0" smtClean="0"/>
              <a:t>“Considering the skill levels of modern public security researchers, the time frame from security update to exploit has gone down from weeks to – in some cases – hours.”</a:t>
            </a:r>
          </a:p>
          <a:p>
            <a:pPr>
              <a:buNone/>
            </a:pPr>
            <a:r>
              <a:rPr lang="en-US" dirty="0" smtClean="0"/>
              <a:t>				-- Bas Alberts</a:t>
            </a:r>
          </a:p>
          <a:p>
            <a:pPr>
              <a:buNone/>
            </a:pPr>
            <a:r>
              <a:rPr lang="en-US" sz="2000" dirty="0" smtClean="0"/>
              <a:t>					from “</a:t>
            </a:r>
            <a:r>
              <a:rPr lang="en-US" sz="2000" b="1" dirty="0" smtClean="0"/>
              <a:t>A Bounds Check on the Microsoft 				Exploitability Index”</a:t>
            </a:r>
            <a:endParaRPr lang="en-US" sz="2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Trace</a:t>
            </a:r>
            <a:endParaRPr lang="en-US" dirty="0"/>
          </a:p>
        </p:txBody>
      </p:sp>
      <p:sp>
        <p:nvSpPr>
          <p:cNvPr id="3" name="Content Placeholder 2"/>
          <p:cNvSpPr>
            <a:spLocks noGrp="1"/>
          </p:cNvSpPr>
          <p:nvPr>
            <p:ph idx="1"/>
          </p:nvPr>
        </p:nvSpPr>
        <p:spPr>
          <a:xfrm>
            <a:off x="0" y="1066800"/>
            <a:ext cx="9144000" cy="5181600"/>
          </a:xfrm>
        </p:spPr>
        <p:txBody>
          <a:bodyPr numCol="2"/>
          <a:lstStyle/>
          <a:p>
            <a:pPr>
              <a:buNone/>
            </a:pPr>
            <a:r>
              <a:rPr lang="en-US" sz="1400" dirty="0" smtClean="0"/>
              <a:t>(gdb) </a:t>
            </a:r>
            <a:r>
              <a:rPr lang="en-US" sz="1400" dirty="0" err="1" smtClean="0"/>
              <a:t>bt</a:t>
            </a:r>
            <a:endParaRPr lang="en-US" sz="1400" dirty="0" smtClean="0"/>
          </a:p>
          <a:p>
            <a:pPr>
              <a:buNone/>
            </a:pPr>
            <a:r>
              <a:rPr lang="en-US" sz="1400" dirty="0" smtClean="0"/>
              <a:t>#0  0x9710a4a9 in </a:t>
            </a:r>
            <a:r>
              <a:rPr lang="en-US" sz="1400" dirty="0" err="1" smtClean="0"/>
              <a:t>malloc_error_break</a:t>
            </a:r>
            <a:r>
              <a:rPr lang="en-US" sz="1400" dirty="0" smtClean="0"/>
              <a:t> ()</a:t>
            </a:r>
          </a:p>
          <a:p>
            <a:pPr>
              <a:buNone/>
            </a:pPr>
            <a:r>
              <a:rPr lang="en-US" sz="1400" dirty="0" smtClean="0"/>
              <a:t>#1  0x97105497 in </a:t>
            </a:r>
            <a:r>
              <a:rPr lang="en-US" sz="1400" dirty="0" err="1" smtClean="0"/>
              <a:t>szone_error</a:t>
            </a:r>
            <a:r>
              <a:rPr lang="en-US" sz="1400" dirty="0" smtClean="0"/>
              <a:t> ()</a:t>
            </a:r>
          </a:p>
          <a:p>
            <a:pPr>
              <a:buNone/>
            </a:pPr>
            <a:r>
              <a:rPr lang="en-US" sz="1400" dirty="0" smtClean="0"/>
              <a:t>#2  0x9702f523 in </a:t>
            </a:r>
            <a:r>
              <a:rPr lang="en-US" sz="1400" dirty="0" err="1" smtClean="0"/>
              <a:t>szone_free</a:t>
            </a:r>
            <a:r>
              <a:rPr lang="en-US" sz="1400" dirty="0" smtClean="0"/>
              <a:t> ()</a:t>
            </a:r>
          </a:p>
          <a:p>
            <a:pPr>
              <a:buNone/>
            </a:pPr>
            <a:r>
              <a:rPr lang="en-US" sz="1400" dirty="0" smtClean="0"/>
              <a:t>#3  0x9702f38d in free ()</a:t>
            </a:r>
          </a:p>
          <a:p>
            <a:pPr>
              <a:buNone/>
            </a:pPr>
            <a:r>
              <a:rPr lang="en-US" sz="1400" dirty="0" smtClean="0"/>
              <a:t>#4  0x901ab755 in </a:t>
            </a:r>
            <a:r>
              <a:rPr lang="en-US" sz="1400" dirty="0" err="1" smtClean="0"/>
              <a:t>CSMemDisposePtr</a:t>
            </a:r>
            <a:r>
              <a:rPr lang="en-US" sz="1400" dirty="0" smtClean="0"/>
              <a:t> ()</a:t>
            </a:r>
          </a:p>
          <a:p>
            <a:pPr>
              <a:buNone/>
            </a:pPr>
            <a:r>
              <a:rPr lang="en-US" sz="1400" dirty="0" smtClean="0"/>
              <a:t>#5  0x901ab716 in </a:t>
            </a:r>
            <a:r>
              <a:rPr lang="en-US" sz="1400" dirty="0" err="1" smtClean="0"/>
              <a:t>CSMemDisposeHandle</a:t>
            </a:r>
            <a:r>
              <a:rPr lang="en-US" sz="1400" dirty="0" smtClean="0"/>
              <a:t> ()</a:t>
            </a:r>
          </a:p>
          <a:p>
            <a:pPr>
              <a:buNone/>
            </a:pPr>
            <a:r>
              <a:rPr lang="en-US" sz="1400" dirty="0" smtClean="0"/>
              <a:t>#6  0x901ab6c1 in </a:t>
            </a:r>
            <a:r>
              <a:rPr lang="en-US" sz="1400" dirty="0" err="1" smtClean="0"/>
              <a:t>DisposeHandle</a:t>
            </a:r>
            <a:r>
              <a:rPr lang="en-US" sz="1400" dirty="0" smtClean="0"/>
              <a:t> ()</a:t>
            </a:r>
          </a:p>
          <a:p>
            <a:pPr>
              <a:buNone/>
            </a:pPr>
            <a:r>
              <a:rPr lang="en-US" sz="1400" dirty="0" smtClean="0"/>
              <a:t>#7  0x95c8319e in QCelpUtilsMapMP4AudioEntryToSoundDescription ()</a:t>
            </a:r>
          </a:p>
          <a:p>
            <a:pPr>
              <a:buNone/>
            </a:pPr>
            <a:r>
              <a:rPr lang="en-US" sz="1400" dirty="0" smtClean="0"/>
              <a:t>#8  0x95c7ac0c in threegpp2moov_ProcessSampleDescriptionsAtom ()</a:t>
            </a:r>
          </a:p>
          <a:p>
            <a:pPr>
              <a:buNone/>
            </a:pPr>
            <a:r>
              <a:rPr lang="en-US" sz="1400" dirty="0" smtClean="0"/>
              <a:t>#9  0x95c785cf in threegpp2moov_ProcessAtomContainer ()</a:t>
            </a:r>
          </a:p>
          <a:p>
            <a:pPr>
              <a:buNone/>
            </a:pPr>
            <a:r>
              <a:rPr lang="en-US" sz="1400" dirty="0" smtClean="0"/>
              <a:t>#10 0x95c789d9 in threegpp2moov_ProcessGenericAtomList ()</a:t>
            </a:r>
          </a:p>
          <a:p>
            <a:pPr>
              <a:buNone/>
            </a:pPr>
            <a:r>
              <a:rPr lang="en-US" sz="1400" dirty="0" smtClean="0"/>
              <a:t>#11 0x95c78e1c in threegpp2moov_ProcessSampleTableAtom ()</a:t>
            </a:r>
          </a:p>
          <a:p>
            <a:pPr>
              <a:buNone/>
            </a:pPr>
            <a:r>
              <a:rPr lang="en-US" sz="1400" dirty="0" smtClean="0"/>
              <a:t>#12 0x95c785cf in threegpp2moov_ProcessAtomContainer ()</a:t>
            </a:r>
          </a:p>
          <a:p>
            <a:pPr>
              <a:buNone/>
            </a:pPr>
            <a:r>
              <a:rPr lang="en-US" sz="1400" dirty="0" smtClean="0"/>
              <a:t>#13 0x95c789d9 in threegpp2moov_ProcessGenericAtomList ()</a:t>
            </a:r>
          </a:p>
          <a:p>
            <a:pPr>
              <a:buNone/>
            </a:pPr>
            <a:r>
              <a:rPr lang="en-US" sz="1400" dirty="0" smtClean="0"/>
              <a:t>#14 0x95c78d8d in threegpp2moov_ProcessMediaInfoAtom ()</a:t>
            </a:r>
          </a:p>
          <a:p>
            <a:pPr>
              <a:buNone/>
            </a:pPr>
            <a:r>
              <a:rPr lang="en-US" sz="1400" dirty="0" smtClean="0"/>
              <a:t>#15 0x95c785cf in threegpp2moov_ProcessAtomContainer ()</a:t>
            </a:r>
          </a:p>
          <a:p>
            <a:pPr>
              <a:buNone/>
            </a:pPr>
            <a:r>
              <a:rPr lang="en-US" sz="1400" dirty="0" smtClean="0"/>
              <a:t>#16 0x95c789d9 in threegpp2moov_ProcessGenericAtomList ()</a:t>
            </a:r>
          </a:p>
          <a:p>
            <a:pPr>
              <a:buNone/>
            </a:pPr>
            <a:r>
              <a:rPr lang="en-US" sz="1400" dirty="0" smtClean="0"/>
              <a:t>#17 0x95c78bdc in threegpp2moov_ProcessMediaAtom ()</a:t>
            </a:r>
          </a:p>
          <a:p>
            <a:pPr>
              <a:buNone/>
            </a:pPr>
            <a:r>
              <a:rPr lang="en-US" sz="1400" dirty="0" smtClean="0"/>
              <a:t>#18 0x95c785cf in threegpp2moov_ProcessAtomContainer ()</a:t>
            </a:r>
          </a:p>
          <a:p>
            <a:pPr>
              <a:buNone/>
            </a:pPr>
            <a:r>
              <a:rPr lang="en-US" sz="1400" dirty="0" smtClean="0"/>
              <a:t>#19 0x95c789d9 in threegpp2moov_ProcessGenericAtomList ()</a:t>
            </a:r>
          </a:p>
          <a:p>
            <a:pPr>
              <a:buNone/>
            </a:pPr>
            <a:r>
              <a:rPr lang="en-US" sz="1400" dirty="0" smtClean="0"/>
              <a:t>#20 0x95c78afa in threegpp2moov_ProcessTrackAtom ()</a:t>
            </a:r>
          </a:p>
          <a:p>
            <a:pPr>
              <a:buNone/>
            </a:pPr>
            <a:r>
              <a:rPr lang="en-US" sz="1400" dirty="0" smtClean="0"/>
              <a:t>#21 0x95c785cf in threegpp2moov_ProcessAtomContainer ()</a:t>
            </a:r>
          </a:p>
          <a:p>
            <a:pPr>
              <a:buNone/>
            </a:pPr>
            <a:r>
              <a:rPr lang="en-US" sz="1400" dirty="0" smtClean="0"/>
              <a:t>#22 0x95c789d9 in threegpp2moov_ProcessGenericAtomList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Tried to free Null Pointer</a:t>
            </a:r>
            <a:endParaRPr lang="en-US" dirty="0"/>
          </a:p>
        </p:txBody>
      </p:sp>
      <p:sp>
        <p:nvSpPr>
          <p:cNvPr id="3" name="Content Placeholder 2"/>
          <p:cNvSpPr>
            <a:spLocks noGrp="1"/>
          </p:cNvSpPr>
          <p:nvPr>
            <p:ph idx="1"/>
          </p:nvPr>
        </p:nvSpPr>
        <p:spPr>
          <a:xfrm>
            <a:off x="457200" y="1143000"/>
            <a:ext cx="7848600" cy="4724400"/>
          </a:xfrm>
        </p:spPr>
        <p:txBody>
          <a:bodyPr/>
          <a:lstStyle/>
          <a:p>
            <a:pPr>
              <a:buNone/>
            </a:pPr>
            <a:r>
              <a:rPr lang="en-US" dirty="0" smtClean="0"/>
              <a:t>0x9702f381 &lt;free+94&gt;:	mov    %</a:t>
            </a:r>
            <a:r>
              <a:rPr lang="en-US" dirty="0" err="1" smtClean="0"/>
              <a:t>esi</a:t>
            </a:r>
            <a:r>
              <a:rPr lang="en-US" dirty="0" smtClean="0"/>
              <a:t>,(%esp)</a:t>
            </a:r>
          </a:p>
          <a:p>
            <a:pPr>
              <a:buNone/>
            </a:pPr>
            <a:r>
              <a:rPr lang="en-US" dirty="0" smtClean="0"/>
              <a:t>0x9702f384 &lt;free+97&gt;:	mov    %eax,0x4(%esp)</a:t>
            </a:r>
          </a:p>
          <a:p>
            <a:pPr>
              <a:buNone/>
            </a:pPr>
            <a:r>
              <a:rPr lang="en-US" dirty="0" smtClean="0"/>
              <a:t>0x9702f388 &lt;free+101&gt;:	call   0xa0a9d547 &lt;</a:t>
            </a:r>
            <a:r>
              <a:rPr lang="en-US" dirty="0" err="1" smtClean="0"/>
              <a:t>dyld_stub_malloc_zone_free</a:t>
            </a:r>
            <a:r>
              <a:rPr lang="en-US" dirty="0" smtClean="0"/>
              <a:t>&gt;</a:t>
            </a:r>
          </a:p>
          <a:p>
            <a:pPr>
              <a:buNone/>
            </a:pPr>
            <a:r>
              <a:rPr lang="en-US" dirty="0" smtClean="0"/>
              <a:t>0x9702f38d &lt;free+106&gt;:	add    $0x2c,%esp</a:t>
            </a:r>
          </a:p>
          <a:p>
            <a:pPr>
              <a:buNone/>
            </a:pPr>
            <a:endParaRPr lang="en-US" dirty="0" smtClean="0"/>
          </a:p>
          <a:p>
            <a:pPr>
              <a:buNone/>
            </a:pPr>
            <a:r>
              <a:rPr lang="en-US" dirty="0" smtClean="0"/>
              <a:t>(gdb) </a:t>
            </a:r>
            <a:r>
              <a:rPr lang="en-US" dirty="0" err="1" smtClean="0"/>
              <a:t>i</a:t>
            </a:r>
            <a:r>
              <a:rPr lang="en-US" dirty="0" smtClean="0"/>
              <a:t> r</a:t>
            </a:r>
          </a:p>
          <a:p>
            <a:pPr>
              <a:buNone/>
            </a:pPr>
            <a:r>
              <a:rPr lang="en-US" dirty="0" smtClean="0">
                <a:solidFill>
                  <a:srgbClr val="FF0000"/>
                </a:solidFill>
              </a:rPr>
              <a:t>eax            0x0</a:t>
            </a:r>
            <a:r>
              <a:rPr lang="en-US" dirty="0" smtClean="0"/>
              <a:t>	0</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 Crash from a .</a:t>
            </a:r>
            <a:r>
              <a:rPr lang="en-US" dirty="0" err="1" smtClean="0"/>
              <a:t>mov</a:t>
            </a:r>
            <a:endParaRPr lang="en-US" dirty="0"/>
          </a:p>
        </p:txBody>
      </p:sp>
      <p:sp>
        <p:nvSpPr>
          <p:cNvPr id="3" name="Content Placeholder 2"/>
          <p:cNvSpPr>
            <a:spLocks noGrp="1"/>
          </p:cNvSpPr>
          <p:nvPr>
            <p:ph idx="1"/>
          </p:nvPr>
        </p:nvSpPr>
        <p:spPr/>
        <p:txBody>
          <a:bodyPr>
            <a:normAutofit/>
          </a:bodyPr>
          <a:lstStyle/>
          <a:p>
            <a:r>
              <a:rPr lang="en-US" dirty="0" smtClean="0"/>
              <a:t>Exception Type:  </a:t>
            </a:r>
            <a:r>
              <a:rPr lang="en-US" dirty="0" smtClean="0">
                <a:solidFill>
                  <a:srgbClr val="FF0000"/>
                </a:solidFill>
              </a:rPr>
              <a:t>EXC_BAD_ACCESS</a:t>
            </a:r>
            <a:r>
              <a:rPr lang="en-US" dirty="0" smtClean="0"/>
              <a:t> (SIGSEGV)</a:t>
            </a:r>
          </a:p>
          <a:p>
            <a:r>
              <a:rPr lang="en-US" dirty="0" smtClean="0"/>
              <a:t>Exception Codes: KERN_INVALID_ADDRESS at 0x00000000003da000</a:t>
            </a:r>
          </a:p>
          <a:p>
            <a:r>
              <a:rPr lang="en-US" dirty="0" smtClean="0"/>
              <a:t>Thread 0 </a:t>
            </a:r>
            <a:r>
              <a:rPr lang="en-US" dirty="0" smtClean="0">
                <a:solidFill>
                  <a:srgbClr val="FF0000"/>
                </a:solidFill>
              </a:rPr>
              <a:t>Crashed</a:t>
            </a:r>
            <a:r>
              <a:rPr lang="en-US" dirty="0" smtClean="0"/>
              <a:t>:				</a:t>
            </a:r>
            <a:r>
              <a:rPr lang="en-US" dirty="0" smtClean="0">
                <a:solidFill>
                  <a:srgbClr val="FF0000"/>
                </a:solidFill>
              </a:rPr>
              <a:t>DEMO</a:t>
            </a:r>
            <a:endParaRPr lang="en-US" dirty="0" smtClean="0">
              <a:solidFill>
                <a:srgbClr val="FF0000"/>
              </a:solidFill>
            </a:endParaRPr>
          </a:p>
          <a:p>
            <a:r>
              <a:rPr lang="en-US" dirty="0" smtClean="0"/>
              <a:t>0   ...</a:t>
            </a:r>
            <a:r>
              <a:rPr lang="en-US" dirty="0" err="1" smtClean="0"/>
              <a:t>ickTimeComponents.component</a:t>
            </a:r>
            <a:r>
              <a:rPr lang="en-US" dirty="0" smtClean="0"/>
              <a:t>	0x927188cb </a:t>
            </a:r>
            <a:r>
              <a:rPr lang="en-US" dirty="0" err="1" smtClean="0"/>
              <a:t>marker_detect</a:t>
            </a:r>
            <a:r>
              <a:rPr lang="en-US" dirty="0" smtClean="0"/>
              <a:t> + 273</a:t>
            </a:r>
          </a:p>
          <a:p>
            <a:r>
              <a:rPr lang="en-US" dirty="0" smtClean="0"/>
              <a:t>1   ...</a:t>
            </a:r>
            <a:r>
              <a:rPr lang="en-US" dirty="0" err="1" smtClean="0"/>
              <a:t>ickTimeComponents.component</a:t>
            </a:r>
            <a:r>
              <a:rPr lang="en-US" dirty="0" smtClean="0"/>
              <a:t>	0x92721702 </a:t>
            </a:r>
            <a:r>
              <a:rPr lang="en-US" dirty="0" err="1" smtClean="0"/>
              <a:t>jpegpredecompress</a:t>
            </a:r>
            <a:r>
              <a:rPr lang="en-US" dirty="0" smtClean="0"/>
              <a:t> + 280</a:t>
            </a:r>
          </a:p>
          <a:p>
            <a:r>
              <a:rPr lang="en-US" dirty="0" smtClean="0"/>
              <a:t>2   ...</a:t>
            </a:r>
            <a:r>
              <a:rPr lang="en-US" dirty="0" err="1" smtClean="0"/>
              <a:t>ickTimeComponents.component</a:t>
            </a:r>
            <a:r>
              <a:rPr lang="en-US" dirty="0" smtClean="0"/>
              <a:t>	0x926e87da </a:t>
            </a:r>
            <a:r>
              <a:rPr lang="en-US" dirty="0" err="1" smtClean="0"/>
              <a:t>JPEG_DDrawBand</a:t>
            </a:r>
            <a:r>
              <a:rPr lang="en-US" dirty="0" smtClean="0"/>
              <a:t> + 1374</a:t>
            </a: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part of the file </a:t>
            </a:r>
            <a:r>
              <a:rPr lang="en-US" dirty="0" smtClean="0"/>
              <a:t>format</a:t>
            </a:r>
            <a:r>
              <a:rPr lang="en-US" dirty="0" smtClean="0"/>
              <a:t> </a:t>
            </a:r>
            <a:r>
              <a:rPr lang="en-US" dirty="0" smtClean="0"/>
              <a:t>is</a:t>
            </a:r>
            <a:r>
              <a:rPr lang="en-US" dirty="0" smtClean="0"/>
              <a:t> simpler get Meaning for</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4826" y="1981200"/>
            <a:ext cx="9139174" cy="1143000"/>
          </a:xfrm>
          <a:prstGeom prst="rect">
            <a:avLst/>
          </a:prstGeom>
          <a:noFill/>
          <a:ln w="9525">
            <a:noFill/>
            <a:miter lim="800000"/>
            <a:headEnd/>
            <a:tailEnd/>
          </a:ln>
          <a:effectLst/>
        </p:spPr>
      </p:pic>
      <p:sp>
        <p:nvSpPr>
          <p:cNvPr id="5" name="Rectangle 4"/>
          <p:cNvSpPr/>
          <p:nvPr/>
        </p:nvSpPr>
        <p:spPr>
          <a:xfrm>
            <a:off x="3505200" y="2819400"/>
            <a:ext cx="762000" cy="304800"/>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371600" y="40386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JPEG Start Of Image marker</a:t>
            </a:r>
          </a:p>
        </p:txBody>
      </p:sp>
      <p:sp>
        <p:nvSpPr>
          <p:cNvPr id="7" name="Rectangle 6"/>
          <p:cNvSpPr/>
          <p:nvPr/>
        </p:nvSpPr>
        <p:spPr>
          <a:xfrm>
            <a:off x="4495800" y="40386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FF </a:t>
            </a:r>
            <a:r>
              <a:rPr lang="en-US" sz="2200" b="1" dirty="0" smtClean="0">
                <a:solidFill>
                  <a:srgbClr val="FF0000"/>
                </a:solidFill>
              </a:rPr>
              <a:t>D8</a:t>
            </a:r>
            <a:endParaRPr lang="en-US" sz="2200" b="1" dirty="0">
              <a:solidFill>
                <a:srgbClr val="FF0000"/>
              </a:solidFill>
            </a:endParaRPr>
          </a:p>
        </p:txBody>
      </p:sp>
      <p:sp>
        <p:nvSpPr>
          <p:cNvPr id="8" name="Rectangle 7"/>
          <p:cNvSpPr/>
          <p:nvPr/>
        </p:nvSpPr>
        <p:spPr>
          <a:xfrm>
            <a:off x="1371600" y="56388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(Other markers, for example JFIF )</a:t>
            </a:r>
          </a:p>
        </p:txBody>
      </p:sp>
      <p:sp>
        <p:nvSpPr>
          <p:cNvPr id="9" name="Rectangle 8"/>
          <p:cNvSpPr/>
          <p:nvPr/>
        </p:nvSpPr>
        <p:spPr>
          <a:xfrm>
            <a:off x="4495800" y="56388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“JFIF”</a:t>
            </a:r>
            <a:endParaRPr lang="en-US" dirty="0"/>
          </a:p>
        </p:txBody>
      </p:sp>
      <p:sp>
        <p:nvSpPr>
          <p:cNvPr id="10" name="Rectangle 9"/>
          <p:cNvSpPr/>
          <p:nvPr/>
        </p:nvSpPr>
        <p:spPr>
          <a:xfrm>
            <a:off x="1371600" y="45720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Motion-JPEG APP1 marker</a:t>
            </a:r>
          </a:p>
        </p:txBody>
      </p:sp>
      <p:sp>
        <p:nvSpPr>
          <p:cNvPr id="11" name="Rectangle 10"/>
          <p:cNvSpPr/>
          <p:nvPr/>
        </p:nvSpPr>
        <p:spPr>
          <a:xfrm>
            <a:off x="4495800" y="45720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FF E0</a:t>
            </a:r>
            <a:endParaRPr lang="en-US" dirty="0"/>
          </a:p>
        </p:txBody>
      </p:sp>
      <p:sp>
        <p:nvSpPr>
          <p:cNvPr id="12" name="Rectangle 11"/>
          <p:cNvSpPr/>
          <p:nvPr/>
        </p:nvSpPr>
        <p:spPr>
          <a:xfrm>
            <a:off x="1371600" y="51054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Marker Content Length</a:t>
            </a:r>
          </a:p>
        </p:txBody>
      </p:sp>
      <p:sp>
        <p:nvSpPr>
          <p:cNvPr id="13" name="Rectangle 12"/>
          <p:cNvSpPr/>
          <p:nvPr/>
        </p:nvSpPr>
        <p:spPr>
          <a:xfrm>
            <a:off x="4495800" y="51054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00 10</a:t>
            </a:r>
            <a:endParaRPr lang="en-US" dirty="0"/>
          </a:p>
        </p:txBody>
      </p:sp>
      <p:sp>
        <p:nvSpPr>
          <p:cNvPr id="14" name="Rectangle 13"/>
          <p:cNvSpPr/>
          <p:nvPr/>
        </p:nvSpPr>
        <p:spPr>
          <a:xfrm>
            <a:off x="1371600" y="35052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Movie Data Atom Type</a:t>
            </a:r>
          </a:p>
        </p:txBody>
      </p:sp>
      <p:sp>
        <p:nvSpPr>
          <p:cNvPr id="15" name="Rectangle 14"/>
          <p:cNvSpPr/>
          <p:nvPr/>
        </p:nvSpPr>
        <p:spPr>
          <a:xfrm>
            <a:off x="4495800" y="3505200"/>
            <a:ext cx="1295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r>
              <a:rPr lang="en-US" dirty="0" err="1" smtClean="0"/>
              <a:t>mdat</a:t>
            </a:r>
            <a:r>
              <a:rPr lang="en-US" dirty="0" smtClean="0"/>
              <a:t>”</a:t>
            </a:r>
            <a:endParaRPr lang="en-US" dirty="0"/>
          </a:p>
        </p:txBody>
      </p:sp>
      <p:sp>
        <p:nvSpPr>
          <p:cNvPr id="16" name="Left Arrow 15"/>
          <p:cNvSpPr/>
          <p:nvPr/>
        </p:nvSpPr>
        <p:spPr>
          <a:xfrm>
            <a:off x="5943600" y="4114800"/>
            <a:ext cx="2514600" cy="304800"/>
          </a:xfrm>
          <a:prstGeom prst="lef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Hrm</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So why would changing the “JPEG Start Of Image marker” from FF D8 </a:t>
            </a:r>
            <a:r>
              <a:rPr lang="en-US" dirty="0" smtClean="0">
                <a:sym typeface="Wingdings" pitchFamily="2" charset="2"/>
              </a:rPr>
              <a:t> FF F2 cause a crash?</a:t>
            </a:r>
          </a:p>
          <a:p>
            <a:r>
              <a:rPr lang="en-US" dirty="0" smtClean="0">
                <a:sym typeface="Wingdings" pitchFamily="2" charset="2"/>
              </a:rPr>
              <a:t>Pretty sure it’s a heap issue since guard malloc catches it, but otherwise goes unnoticed</a:t>
            </a:r>
          </a:p>
          <a:p>
            <a:r>
              <a:rPr lang="en-US" dirty="0" smtClean="0">
                <a:sym typeface="Wingdings" pitchFamily="2" charset="2"/>
              </a:rPr>
              <a:t>If you’ve ever put </a:t>
            </a:r>
            <a:r>
              <a:rPr lang="en-US" dirty="0" err="1" smtClean="0">
                <a:sym typeface="Wingdings" pitchFamily="2" charset="2"/>
              </a:rPr>
              <a:t>QuickTimeComponents</a:t>
            </a:r>
            <a:r>
              <a:rPr lang="en-US" dirty="0" smtClean="0">
                <a:sym typeface="Wingdings" pitchFamily="2" charset="2"/>
              </a:rPr>
              <a:t> into IDA … it’s well, it’s huge!</a:t>
            </a:r>
          </a:p>
          <a:p>
            <a:r>
              <a:rPr lang="en-US" dirty="0" smtClean="0">
                <a:sym typeface="Wingdings" pitchFamily="2" charset="2"/>
              </a:rPr>
              <a:t>But anyway it obviously has to do with</a:t>
            </a:r>
          </a:p>
          <a:p>
            <a:pPr lvl="1"/>
            <a:r>
              <a:rPr lang="en-US" dirty="0" err="1" smtClean="0"/>
              <a:t>jpegpredecompress</a:t>
            </a:r>
            <a:r>
              <a:rPr lang="en-US" dirty="0" smtClean="0"/>
              <a:t> </a:t>
            </a:r>
            <a:r>
              <a:rPr lang="en-US" dirty="0" smtClean="0">
                <a:sym typeface="Wingdings" pitchFamily="2" charset="2"/>
              </a:rPr>
              <a:t> </a:t>
            </a:r>
            <a:r>
              <a:rPr lang="en-US" dirty="0" err="1" smtClean="0">
                <a:sym typeface="Wingdings" pitchFamily="2" charset="2"/>
              </a:rPr>
              <a:t>marker_detect</a:t>
            </a:r>
            <a:endParaRPr lang="en-US" dirty="0" smtClean="0">
              <a:sym typeface="Wingdings" pitchFamily="2" charset="2"/>
            </a:endParaRP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Marker_Detect</a:t>
            </a:r>
            <a:r>
              <a:rPr lang="en-US" dirty="0" smtClean="0"/>
              <a:t> at a Glance</a:t>
            </a:r>
            <a:endParaRPr lang="en-US" dirty="0"/>
          </a:p>
        </p:txBody>
      </p:sp>
      <p:pic>
        <p:nvPicPr>
          <p:cNvPr id="2050" name="Picture 2"/>
          <p:cNvPicPr>
            <a:picLocks noGrp="1" noChangeAspect="1" noChangeArrowheads="1"/>
          </p:cNvPicPr>
          <p:nvPr>
            <p:ph idx="1"/>
          </p:nvPr>
        </p:nvPicPr>
        <p:blipFill>
          <a:blip r:embed="rId3"/>
          <a:srcRect/>
          <a:stretch>
            <a:fillRect/>
          </a:stretch>
        </p:blipFill>
        <p:spPr bwMode="auto">
          <a:xfrm>
            <a:off x="1040916" y="1066800"/>
            <a:ext cx="7036284" cy="5410200"/>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Used static and dynamic </a:t>
            </a:r>
            <a:r>
              <a:rPr lang="en-US" dirty="0" err="1" smtClean="0"/>
              <a:t>REing</a:t>
            </a:r>
            <a:endParaRPr lang="en-US" dirty="0"/>
          </a:p>
        </p:txBody>
      </p:sp>
      <p:sp>
        <p:nvSpPr>
          <p:cNvPr id="3" name="Content Placeholder 2"/>
          <p:cNvSpPr>
            <a:spLocks noGrp="1"/>
          </p:cNvSpPr>
          <p:nvPr>
            <p:ph idx="1"/>
          </p:nvPr>
        </p:nvSpPr>
        <p:spPr/>
        <p:txBody>
          <a:bodyPr>
            <a:normAutofit lnSpcReduction="10000"/>
          </a:bodyPr>
          <a:lstStyle/>
          <a:p>
            <a:r>
              <a:rPr lang="en-US" dirty="0" smtClean="0"/>
              <a:t>Using gdb, back up to a point above where the bad memory access occurs</a:t>
            </a:r>
          </a:p>
          <a:p>
            <a:pPr lvl="1"/>
            <a:r>
              <a:rPr lang="en-US" dirty="0" smtClean="0"/>
              <a:t>Trace forward to the error and see what happens along the way</a:t>
            </a:r>
          </a:p>
          <a:p>
            <a:pPr lvl="1"/>
            <a:r>
              <a:rPr lang="en-US" dirty="0" smtClean="0"/>
              <a:t>Interesting, we build a number out of the current (heap) memory pointer to the </a:t>
            </a:r>
            <a:r>
              <a:rPr lang="en-US" dirty="0" err="1" smtClean="0"/>
              <a:t>mdat</a:t>
            </a:r>
            <a:r>
              <a:rPr lang="en-US" dirty="0" smtClean="0"/>
              <a:t> record + 2 bytes</a:t>
            </a:r>
          </a:p>
          <a:p>
            <a:pPr lvl="2"/>
            <a:r>
              <a:rPr lang="en-US" dirty="0" err="1" smtClean="0"/>
              <a:t>ptr</a:t>
            </a:r>
            <a:r>
              <a:rPr lang="en-US" dirty="0" smtClean="0"/>
              <a:t> -&gt; ff f2 ff e0</a:t>
            </a:r>
          </a:p>
          <a:p>
            <a:pPr lvl="2"/>
            <a:r>
              <a:rPr lang="en-US" dirty="0" err="1" smtClean="0"/>
              <a:t>newptr</a:t>
            </a:r>
            <a:r>
              <a:rPr lang="en-US" dirty="0" smtClean="0"/>
              <a:t> = </a:t>
            </a:r>
            <a:r>
              <a:rPr lang="en-US" dirty="0" err="1" smtClean="0"/>
              <a:t>ptr</a:t>
            </a:r>
            <a:r>
              <a:rPr lang="en-US" dirty="0" smtClean="0"/>
              <a:t> + ff e0</a:t>
            </a:r>
          </a:p>
          <a:p>
            <a:pPr lvl="2"/>
            <a:r>
              <a:rPr lang="en-US" dirty="0" err="1" smtClean="0"/>
              <a:t>mov</a:t>
            </a:r>
            <a:r>
              <a:rPr lang="en-US" dirty="0" smtClean="0"/>
              <a:t> [</a:t>
            </a:r>
            <a:r>
              <a:rPr lang="en-US" dirty="0" err="1" smtClean="0"/>
              <a:t>newptr</a:t>
            </a:r>
            <a:r>
              <a:rPr lang="en-US" dirty="0" smtClean="0"/>
              <a:t>] -&gt; </a:t>
            </a:r>
            <a:r>
              <a:rPr lang="en-US" dirty="0" err="1" smtClean="0"/>
              <a:t>esi</a:t>
            </a:r>
            <a:endParaRPr lang="en-US" dirty="0" smtClean="0"/>
          </a:p>
          <a:p>
            <a:pPr lvl="2"/>
            <a:r>
              <a:rPr lang="en-US" dirty="0" err="1" smtClean="0"/>
              <a:t>cmp</a:t>
            </a:r>
            <a:r>
              <a:rPr lang="en-US" dirty="0" smtClean="0"/>
              <a:t> [</a:t>
            </a:r>
            <a:r>
              <a:rPr lang="en-US" dirty="0" err="1" smtClean="0"/>
              <a:t>esi</a:t>
            </a:r>
            <a:r>
              <a:rPr lang="en-US" dirty="0" smtClean="0"/>
              <a:t>], ff</a:t>
            </a:r>
          </a:p>
          <a:p>
            <a:pPr lvl="1"/>
            <a:r>
              <a:rPr lang="en-US" dirty="0" smtClean="0"/>
              <a:t>The crash happens when </a:t>
            </a:r>
            <a:r>
              <a:rPr lang="en-US" dirty="0" err="1" smtClean="0"/>
              <a:t>newptr</a:t>
            </a:r>
            <a:r>
              <a:rPr lang="en-US" dirty="0" smtClean="0"/>
              <a:t> points to invalid </a:t>
            </a:r>
            <a:r>
              <a:rPr lang="en-US" dirty="0" smtClean="0"/>
              <a:t>memory and we try to READ from it</a:t>
            </a:r>
            <a:endParaRPr lang="en-US" dirty="0" smtClean="0"/>
          </a:p>
          <a:p>
            <a:pPr lvl="2"/>
            <a:r>
              <a:rPr lang="en-US" dirty="0" smtClean="0"/>
              <a:t>Doesn’t regularly crash, commonly happens to point to valid memory</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toward popular heap exploitation techniques</a:t>
            </a:r>
            <a:endParaRPr lang="en-US" dirty="0"/>
          </a:p>
        </p:txBody>
      </p:sp>
      <p:sp>
        <p:nvSpPr>
          <p:cNvPr id="3" name="Content Placeholder 2"/>
          <p:cNvSpPr>
            <a:spLocks noGrp="1"/>
          </p:cNvSpPr>
          <p:nvPr>
            <p:ph idx="1"/>
          </p:nvPr>
        </p:nvSpPr>
        <p:spPr>
          <a:xfrm>
            <a:off x="381000" y="1327150"/>
            <a:ext cx="8324850" cy="5149850"/>
          </a:xfrm>
        </p:spPr>
        <p:txBody>
          <a:bodyPr/>
          <a:lstStyle/>
          <a:p>
            <a:r>
              <a:rPr lang="en-US" dirty="0" smtClean="0">
                <a:solidFill>
                  <a:srgbClr val="FF0000"/>
                </a:solidFill>
              </a:rPr>
              <a:t>Clobber function pointer on </a:t>
            </a:r>
            <a:r>
              <a:rPr lang="en-US" dirty="0" smtClean="0">
                <a:solidFill>
                  <a:srgbClr val="FF0000"/>
                </a:solidFill>
              </a:rPr>
              <a:t>Heap with overwrite</a:t>
            </a:r>
          </a:p>
          <a:p>
            <a:r>
              <a:rPr lang="en-US" dirty="0" smtClean="0">
                <a:solidFill>
                  <a:srgbClr val="FF0000"/>
                </a:solidFill>
              </a:rPr>
              <a:t>Get that function called</a:t>
            </a:r>
          </a:p>
          <a:p>
            <a:pPr>
              <a:buNone/>
            </a:pPr>
            <a:endParaRPr lang="en-US" dirty="0" smtClean="0">
              <a:solidFill>
                <a:srgbClr val="FF0000"/>
              </a:solidFill>
            </a:endParaRPr>
          </a:p>
          <a:p>
            <a:endParaRPr lang="en-US" dirty="0" smtClean="0">
              <a:solidFill>
                <a:srgbClr val="FF0000"/>
              </a:solidFill>
            </a:endParaRPr>
          </a:p>
          <a:p>
            <a:pPr lvl="3"/>
            <a:r>
              <a:rPr lang="en-US" dirty="0" smtClean="0"/>
              <a:t>Other Notes:</a:t>
            </a:r>
            <a:endParaRPr lang="en-US" dirty="0" smtClean="0"/>
          </a:p>
          <a:p>
            <a:pPr lvl="4"/>
            <a:r>
              <a:rPr lang="en-US" dirty="0" smtClean="0"/>
              <a:t>File is 16k long, cannot write negative, so pointer would have to be after file on heap ~50k range</a:t>
            </a:r>
          </a:p>
          <a:p>
            <a:pPr lvl="4"/>
            <a:r>
              <a:rPr lang="en-US" dirty="0" smtClean="0"/>
              <a:t>The big problem here is that the pointer we create doesn’t seem to be used to write to anything</a:t>
            </a:r>
          </a:p>
          <a:p>
            <a:pPr lvl="5"/>
            <a:r>
              <a:rPr lang="en-US" dirty="0" smtClean="0"/>
              <a:t>The pointer we supply is searched for the byte 0xff</a:t>
            </a:r>
          </a:p>
          <a:p>
            <a:endParaRPr lang="en-US" dirty="0" smtClean="0"/>
          </a:p>
          <a:p>
            <a:pPr lvl="2"/>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Guesstimate</a:t>
            </a:r>
            <a:endParaRPr lang="en-US" dirty="0"/>
          </a:p>
        </p:txBody>
      </p:sp>
      <p:sp>
        <p:nvSpPr>
          <p:cNvPr id="3" name="Content Placeholder 2"/>
          <p:cNvSpPr>
            <a:spLocks noGrp="1"/>
          </p:cNvSpPr>
          <p:nvPr>
            <p:ph idx="1"/>
          </p:nvPr>
        </p:nvSpPr>
        <p:spPr/>
        <p:txBody>
          <a:bodyPr/>
          <a:lstStyle/>
          <a:p>
            <a:pPr lvl="1">
              <a:buNone/>
            </a:pPr>
            <a:r>
              <a:rPr lang="en-US" dirty="0" smtClean="0">
                <a:solidFill>
                  <a:srgbClr val="FF0000"/>
                </a:solidFill>
              </a:rPr>
              <a:t>0:000&gt; !load </a:t>
            </a:r>
            <a:r>
              <a:rPr lang="en-US" dirty="0" err="1" smtClean="0">
                <a:solidFill>
                  <a:srgbClr val="FF0000"/>
                </a:solidFill>
              </a:rPr>
              <a:t>winext</a:t>
            </a:r>
            <a:r>
              <a:rPr lang="en-US" dirty="0" smtClean="0">
                <a:solidFill>
                  <a:srgbClr val="FF0000"/>
                </a:solidFill>
              </a:rPr>
              <a:t>\msec.dll</a:t>
            </a:r>
          </a:p>
          <a:p>
            <a:pPr lvl="1">
              <a:buNone/>
            </a:pPr>
            <a:r>
              <a:rPr lang="en-US" dirty="0" smtClean="0">
                <a:solidFill>
                  <a:srgbClr val="FF0000"/>
                </a:solidFill>
              </a:rPr>
              <a:t>0:000&gt; !exploitable</a:t>
            </a:r>
          </a:p>
          <a:p>
            <a:pPr lvl="1">
              <a:buNone/>
            </a:pPr>
            <a:r>
              <a:rPr lang="en-US" dirty="0" smtClean="0">
                <a:solidFill>
                  <a:srgbClr val="FF0000"/>
                </a:solidFill>
              </a:rPr>
              <a:t>Exploitability Classification: </a:t>
            </a:r>
            <a:r>
              <a:rPr lang="en-US" dirty="0" smtClean="0"/>
              <a:t>UNKNOWN</a:t>
            </a:r>
          </a:p>
          <a:p>
            <a:pPr lvl="1">
              <a:buNone/>
            </a:pPr>
            <a:r>
              <a:rPr lang="en-US" dirty="0" smtClean="0">
                <a:solidFill>
                  <a:srgbClr val="FF0000"/>
                </a:solidFill>
              </a:rPr>
              <a:t>Recommended Bug Title: Read Access Violation starting at QuickTime!JPEG_DComponentDispatch+0x7573 (Hash=0x14012070.0x1849147b)</a:t>
            </a:r>
          </a:p>
          <a:p>
            <a:pPr lvl="1"/>
            <a:endParaRPr lang="en-US" dirty="0" smtClean="0">
              <a:solidFill>
                <a:srgbClr val="FF0000"/>
              </a:solidFill>
            </a:endParaRPr>
          </a:p>
          <a:p>
            <a:r>
              <a:rPr lang="en-US" dirty="0" smtClean="0"/>
              <a:t>UPDATE</a:t>
            </a:r>
            <a:r>
              <a:rPr lang="en-US" dirty="0" smtClean="0"/>
              <a:t>: </a:t>
            </a:r>
            <a:r>
              <a:rPr lang="en-US" dirty="0" smtClean="0">
                <a:solidFill>
                  <a:srgbClr val="FF0000"/>
                </a:solidFill>
              </a:rPr>
              <a:t>Fixed</a:t>
            </a:r>
          </a:p>
          <a:p>
            <a:pPr lvl="1"/>
            <a:endParaRPr lang="en-US" dirty="0" smtClean="0">
              <a:solidFill>
                <a:srgbClr val="FF0000"/>
              </a:solidFill>
            </a:endParaRPr>
          </a:p>
          <a:p>
            <a:pPr lvl="1">
              <a:buNone/>
            </a:pPr>
            <a:endParaRPr lang="en-US" dirty="0">
              <a:solidFill>
                <a:srgbClr val="FF0000"/>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5: From a .mpg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Exception Type:  </a:t>
            </a:r>
            <a:r>
              <a:rPr lang="en-US" dirty="0" smtClean="0">
                <a:solidFill>
                  <a:srgbClr val="FF0000"/>
                </a:solidFill>
              </a:rPr>
              <a:t>EXC_BAD_ACCESS </a:t>
            </a:r>
            <a:r>
              <a:rPr lang="en-US" dirty="0" smtClean="0"/>
              <a:t> </a:t>
            </a:r>
            <a:r>
              <a:rPr lang="en-US" dirty="0" smtClean="0"/>
              <a:t>(SIGSEGV)</a:t>
            </a:r>
          </a:p>
          <a:p>
            <a:r>
              <a:rPr lang="en-US" dirty="0" smtClean="0"/>
              <a:t>Exception Codes: KERN_INVALID_ADDRESS at 0x000000007520741e</a:t>
            </a:r>
          </a:p>
          <a:p>
            <a:r>
              <a:rPr lang="en-US" dirty="0" smtClean="0"/>
              <a:t>Thread 10 Crashed:</a:t>
            </a:r>
          </a:p>
          <a:p>
            <a:pPr lvl="1"/>
            <a:r>
              <a:rPr lang="en-US" dirty="0" smtClean="0"/>
              <a:t>0   ...</a:t>
            </a:r>
            <a:r>
              <a:rPr lang="en-US" dirty="0" err="1" smtClean="0"/>
              <a:t>ple.QuickTimeMPEG.component</a:t>
            </a:r>
            <a:r>
              <a:rPr lang="en-US" dirty="0" smtClean="0"/>
              <a:t>	0x00660147 ParseMpaLayer2IntensityStereo + 1921</a:t>
            </a:r>
          </a:p>
          <a:p>
            <a:pPr lvl="1"/>
            <a:r>
              <a:rPr lang="en-US" dirty="0" smtClean="0"/>
              <a:t>1   ...</a:t>
            </a:r>
            <a:r>
              <a:rPr lang="en-US" dirty="0" err="1" smtClean="0"/>
              <a:t>ple.QuickTimeMPEG.component</a:t>
            </a:r>
            <a:r>
              <a:rPr lang="en-US" dirty="0" smtClean="0"/>
              <a:t>	0x0065b352 </a:t>
            </a:r>
            <a:r>
              <a:rPr lang="en-US" dirty="0" err="1" smtClean="0"/>
              <a:t>SetupThenDoMpaFrameDecode</a:t>
            </a:r>
            <a:r>
              <a:rPr lang="en-US" dirty="0" smtClean="0"/>
              <a:t> + 452</a:t>
            </a:r>
          </a:p>
          <a:p>
            <a:pPr lvl="1"/>
            <a:r>
              <a:rPr lang="en-US" dirty="0" smtClean="0"/>
              <a:t>2   ...</a:t>
            </a:r>
            <a:r>
              <a:rPr lang="en-US" dirty="0" err="1" smtClean="0"/>
              <a:t>ple.QuickTimeMPEG.component</a:t>
            </a:r>
            <a:r>
              <a:rPr lang="en-US" dirty="0" smtClean="0"/>
              <a:t>	0x006587c0 </a:t>
            </a:r>
            <a:r>
              <a:rPr lang="en-US" dirty="0" err="1" smtClean="0"/>
              <a:t>AudioThreadEntry</a:t>
            </a:r>
            <a:r>
              <a:rPr lang="en-US" dirty="0" smtClean="0"/>
              <a:t> + 1751</a:t>
            </a:r>
          </a:p>
          <a:p>
            <a:pPr lvl="1"/>
            <a:r>
              <a:rPr lang="en-US" dirty="0" smtClean="0"/>
              <a:t>3   ...</a:t>
            </a:r>
            <a:r>
              <a:rPr lang="en-US" dirty="0" err="1" smtClean="0"/>
              <a:t>ple.QuickTimeMPEG.component</a:t>
            </a:r>
            <a:r>
              <a:rPr lang="en-US" dirty="0" smtClean="0"/>
              <a:t>	0x0063313a </a:t>
            </a:r>
            <a:r>
              <a:rPr lang="en-US" dirty="0" err="1" smtClean="0"/>
              <a:t>MacThreadFunc</a:t>
            </a:r>
            <a:r>
              <a:rPr lang="en-US" dirty="0" smtClean="0"/>
              <a:t> + 136</a:t>
            </a:r>
          </a:p>
          <a:p>
            <a:pPr lvl="1"/>
            <a:r>
              <a:rPr lang="en-US" dirty="0" smtClean="0"/>
              <a:t>4   </a:t>
            </a:r>
            <a:r>
              <a:rPr lang="en-US" dirty="0" err="1" smtClean="0"/>
              <a:t>libSystem.B.dylib</a:t>
            </a:r>
            <a:r>
              <a:rPr lang="en-US" dirty="0" smtClean="0"/>
              <a:t>             	0x9085d095 _</a:t>
            </a:r>
            <a:r>
              <a:rPr lang="en-US" dirty="0" err="1" smtClean="0"/>
              <a:t>pthread_start</a:t>
            </a:r>
            <a:r>
              <a:rPr lang="en-US" dirty="0" smtClean="0"/>
              <a:t> + 321</a:t>
            </a:r>
          </a:p>
          <a:p>
            <a:pPr lvl="1"/>
            <a:r>
              <a:rPr lang="en-US" dirty="0" smtClean="0"/>
              <a:t>5   </a:t>
            </a:r>
            <a:r>
              <a:rPr lang="en-US" dirty="0" err="1" smtClean="0"/>
              <a:t>libSystem.B.dylib</a:t>
            </a:r>
            <a:r>
              <a:rPr lang="en-US" dirty="0" smtClean="0"/>
              <a:t>             	0x9085cf52 </a:t>
            </a:r>
            <a:r>
              <a:rPr lang="en-US" dirty="0" err="1" smtClean="0"/>
              <a:t>thread_start</a:t>
            </a:r>
            <a:r>
              <a:rPr lang="en-US" dirty="0" smtClean="0"/>
              <a:t> + 34</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6172200" cy="536575"/>
          </a:xfrm>
        </p:spPr>
        <p:txBody>
          <a:bodyPr/>
          <a:lstStyle/>
          <a:p>
            <a:r>
              <a:rPr lang="en-US" dirty="0" smtClean="0"/>
              <a:t>What does it depend on again?</a:t>
            </a:r>
            <a:endParaRPr lang="en-US" dirty="0"/>
          </a:p>
        </p:txBody>
      </p:sp>
      <p:sp>
        <p:nvSpPr>
          <p:cNvPr id="3" name="Content Placeholder 2"/>
          <p:cNvSpPr>
            <a:spLocks noGrp="1"/>
          </p:cNvSpPr>
          <p:nvPr>
            <p:ph idx="1"/>
          </p:nvPr>
        </p:nvSpPr>
        <p:spPr/>
        <p:txBody>
          <a:bodyPr>
            <a:normAutofit/>
          </a:bodyPr>
          <a:lstStyle/>
          <a:p>
            <a:r>
              <a:rPr lang="en-US" dirty="0" smtClean="0"/>
              <a:t>Platform protections</a:t>
            </a:r>
          </a:p>
          <a:p>
            <a:pPr lvl="1"/>
            <a:r>
              <a:rPr lang="en-US" dirty="0" smtClean="0"/>
              <a:t>/</a:t>
            </a:r>
            <a:r>
              <a:rPr lang="en-US" dirty="0" err="1" smtClean="0"/>
              <a:t>gs</a:t>
            </a:r>
            <a:r>
              <a:rPr lang="en-US" dirty="0" smtClean="0"/>
              <a:t>, </a:t>
            </a:r>
            <a:r>
              <a:rPr lang="en-US" dirty="0" err="1" smtClean="0">
                <a:solidFill>
                  <a:srgbClr val="FF0000"/>
                </a:solidFill>
              </a:rPr>
              <a:t>aslr</a:t>
            </a:r>
            <a:r>
              <a:rPr lang="en-US" dirty="0" smtClean="0">
                <a:solidFill>
                  <a:srgbClr val="FF0000"/>
                </a:solidFill>
              </a:rPr>
              <a:t>, </a:t>
            </a:r>
            <a:r>
              <a:rPr lang="en-US" dirty="0" err="1" smtClean="0">
                <a:solidFill>
                  <a:srgbClr val="FF0000"/>
                </a:solidFill>
              </a:rPr>
              <a:t>dep</a:t>
            </a:r>
            <a:r>
              <a:rPr lang="en-US" dirty="0" smtClean="0"/>
              <a:t>, SEHOP, etc</a:t>
            </a:r>
          </a:p>
          <a:p>
            <a:r>
              <a:rPr lang="en-US" dirty="0" smtClean="0"/>
              <a:t>Type of vulnerability</a:t>
            </a:r>
          </a:p>
          <a:p>
            <a:pPr lvl="1"/>
            <a:r>
              <a:rPr lang="en-US" dirty="0" smtClean="0"/>
              <a:t>Not memory corruption</a:t>
            </a:r>
          </a:p>
          <a:p>
            <a:pPr lvl="2"/>
            <a:r>
              <a:rPr lang="en-US" dirty="0" smtClean="0"/>
              <a:t>Most like web app data input like XSS or SQL injection</a:t>
            </a:r>
          </a:p>
          <a:p>
            <a:pPr lvl="1"/>
            <a:r>
              <a:rPr lang="en-US" dirty="0" smtClean="0"/>
              <a:t>Memory corruption</a:t>
            </a:r>
          </a:p>
          <a:p>
            <a:pPr lvl="2"/>
            <a:r>
              <a:rPr lang="en-US" dirty="0" smtClean="0"/>
              <a:t>generally read or write issue to </a:t>
            </a:r>
            <a:r>
              <a:rPr lang="en-US" dirty="0" smtClean="0">
                <a:solidFill>
                  <a:srgbClr val="FF0000"/>
                </a:solidFill>
              </a:rPr>
              <a:t>heap</a:t>
            </a:r>
            <a:r>
              <a:rPr lang="en-US" dirty="0" smtClean="0"/>
              <a:t> or </a:t>
            </a:r>
            <a:r>
              <a:rPr lang="en-US" dirty="0" smtClean="0">
                <a:solidFill>
                  <a:srgbClr val="FF0000"/>
                </a:solidFill>
              </a:rPr>
              <a:t>stack</a:t>
            </a:r>
          </a:p>
          <a:p>
            <a:r>
              <a:rPr lang="en-US" dirty="0" smtClean="0"/>
              <a:t>Skill of researcher</a:t>
            </a:r>
          </a:p>
          <a:p>
            <a:pPr lvl="1"/>
            <a:r>
              <a:rPr lang="en-US" i="1" dirty="0" smtClean="0">
                <a:solidFill>
                  <a:srgbClr val="FF0000"/>
                </a:solidFill>
              </a:rPr>
              <a:t>Some simply know more than others</a:t>
            </a:r>
          </a:p>
          <a:p>
            <a:pPr lvl="1"/>
            <a:r>
              <a:rPr lang="en-US" dirty="0" smtClean="0"/>
              <a:t>Have a stronger support team, peers, or mentors</a:t>
            </a:r>
          </a:p>
          <a:p>
            <a:pPr lvl="1"/>
            <a:r>
              <a:rPr lang="en-US" dirty="0" smtClean="0"/>
              <a:t>Funding and time allocated to researcher</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Darn, no 4 byte string tags nearby</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0" y="2438400"/>
            <a:ext cx="9144000" cy="1113483"/>
          </a:xfrm>
          <a:prstGeom prst="rect">
            <a:avLst/>
          </a:prstGeom>
          <a:noFill/>
          <a:ln w="9525">
            <a:noFill/>
            <a:miter lim="800000"/>
            <a:headEnd/>
            <a:tailEnd/>
          </a:ln>
          <a:effectLst/>
        </p:spPr>
      </p:pic>
      <p:sp>
        <p:nvSpPr>
          <p:cNvPr id="5" name="TextBox 4"/>
          <p:cNvSpPr txBox="1"/>
          <p:nvPr/>
        </p:nvSpPr>
        <p:spPr>
          <a:xfrm>
            <a:off x="457200" y="4419600"/>
            <a:ext cx="7782259" cy="923330"/>
          </a:xfrm>
          <a:prstGeom prst="rect">
            <a:avLst/>
          </a:prstGeom>
          <a:noFill/>
        </p:spPr>
        <p:txBody>
          <a:bodyPr wrap="none" rtlCol="0">
            <a:spAutoFit/>
          </a:bodyPr>
          <a:lstStyle/>
          <a:p>
            <a:r>
              <a:rPr lang="en-US" dirty="0" smtClean="0"/>
              <a:t>Tried some values other than ‘6A’: AA, FF, 00, &amp; 80.</a:t>
            </a:r>
          </a:p>
          <a:p>
            <a:r>
              <a:rPr lang="en-US" dirty="0" smtClean="0"/>
              <a:t>But only ‘6A’ crashed.  From another file that caused a crash I see ’78’ also works.</a:t>
            </a:r>
          </a:p>
          <a:p>
            <a:r>
              <a:rPr lang="en-US" dirty="0" smtClean="0"/>
              <a:t>It’s not immediately obvious to me what’s special about 6A and 78.</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diff</a:t>
            </a:r>
            <a:endParaRPr lang="en-US" dirty="0"/>
          </a:p>
        </p:txBody>
      </p:sp>
      <p:pic>
        <p:nvPicPr>
          <p:cNvPr id="2050" name="Picture 2"/>
          <p:cNvPicPr>
            <a:picLocks noGrp="1" noChangeAspect="1" noChangeArrowheads="1"/>
          </p:cNvPicPr>
          <p:nvPr>
            <p:ph idx="1"/>
          </p:nvPr>
        </p:nvPicPr>
        <p:blipFill>
          <a:blip r:embed="rId3"/>
          <a:srcRect/>
          <a:stretch>
            <a:fillRect/>
          </a:stretch>
        </p:blipFill>
        <p:spPr bwMode="auto">
          <a:xfrm>
            <a:off x="3" y="2286000"/>
            <a:ext cx="9143997" cy="1125894"/>
          </a:xfrm>
          <a:prstGeom prst="rect">
            <a:avLst/>
          </a:prstGeom>
          <a:noFill/>
          <a:ln w="9525">
            <a:noFill/>
            <a:miter lim="800000"/>
            <a:headEnd/>
            <a:tailEnd/>
          </a:ln>
          <a:effectLst/>
        </p:spPr>
      </p:pic>
      <p:sp>
        <p:nvSpPr>
          <p:cNvPr id="5" name="TextBox 4"/>
          <p:cNvSpPr txBox="1"/>
          <p:nvPr/>
        </p:nvSpPr>
        <p:spPr>
          <a:xfrm>
            <a:off x="990600" y="4572000"/>
            <a:ext cx="6186630" cy="923330"/>
          </a:xfrm>
          <a:prstGeom prst="rect">
            <a:avLst/>
          </a:prstGeom>
          <a:noFill/>
        </p:spPr>
        <p:txBody>
          <a:bodyPr wrap="none" rtlCol="0">
            <a:spAutoFit/>
          </a:bodyPr>
          <a:lstStyle/>
          <a:p>
            <a:r>
              <a:rPr lang="en-US" dirty="0" smtClean="0"/>
              <a:t>Repeating pattern:  I see ‘FF FD 42 40 88 55 6D’ a lot in the file.</a:t>
            </a:r>
          </a:p>
          <a:p>
            <a:endParaRPr lang="en-US" dirty="0" smtClean="0"/>
          </a:p>
          <a:p>
            <a:r>
              <a:rPr lang="en-US" dirty="0" smtClean="0"/>
              <a:t>What is it?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gdb</a:t>
            </a:r>
            <a:endParaRPr lang="en-US" dirty="0"/>
          </a:p>
        </p:txBody>
      </p:sp>
      <p:sp>
        <p:nvSpPr>
          <p:cNvPr id="3" name="Content Placeholder 2"/>
          <p:cNvSpPr>
            <a:spLocks noGrp="1"/>
          </p:cNvSpPr>
          <p:nvPr>
            <p:ph idx="1"/>
          </p:nvPr>
        </p:nvSpPr>
        <p:spPr>
          <a:xfrm>
            <a:off x="457200" y="990600"/>
            <a:ext cx="8308848" cy="5715000"/>
          </a:xfrm>
        </p:spPr>
        <p:txBody>
          <a:bodyPr>
            <a:normAutofit fontScale="55000" lnSpcReduction="20000"/>
          </a:bodyPr>
          <a:lstStyle/>
          <a:p>
            <a:r>
              <a:rPr lang="en-US" dirty="0" smtClean="0"/>
              <a:t>(</a:t>
            </a:r>
            <a:r>
              <a:rPr lang="en-US" dirty="0" err="1" smtClean="0"/>
              <a:t>gdb</a:t>
            </a:r>
            <a:r>
              <a:rPr lang="en-US" dirty="0" smtClean="0"/>
              <a:t>) </a:t>
            </a:r>
            <a:r>
              <a:rPr lang="en-US" dirty="0" err="1" smtClean="0"/>
              <a:t>i</a:t>
            </a:r>
            <a:r>
              <a:rPr lang="en-US" dirty="0" smtClean="0"/>
              <a:t> r</a:t>
            </a:r>
          </a:p>
          <a:p>
            <a:r>
              <a:rPr lang="en-US" dirty="0" smtClean="0"/>
              <a:t>eax            0x714a70e8	</a:t>
            </a:r>
            <a:r>
              <a:rPr lang="en-US" dirty="0" err="1" smtClean="0"/>
              <a:t>ecx</a:t>
            </a:r>
            <a:r>
              <a:rPr lang="en-US" dirty="0" smtClean="0"/>
              <a:t>            0x13	</a:t>
            </a:r>
            <a:r>
              <a:rPr lang="en-US" dirty="0" err="1" smtClean="0"/>
              <a:t>edx</a:t>
            </a:r>
            <a:r>
              <a:rPr lang="en-US" dirty="0" smtClean="0"/>
              <a:t>            0x295110ebx            0x45f9d7</a:t>
            </a:r>
          </a:p>
          <a:p>
            <a:r>
              <a:rPr lang="en-US" dirty="0" err="1" smtClean="0"/>
              <a:t>esp</a:t>
            </a:r>
            <a:r>
              <a:rPr lang="en-US" dirty="0" smtClean="0"/>
              <a:t>            0xb06203b0	</a:t>
            </a:r>
            <a:r>
              <a:rPr lang="en-US" dirty="0" err="1" smtClean="0"/>
              <a:t>ebp</a:t>
            </a:r>
            <a:r>
              <a:rPr lang="en-US" dirty="0" smtClean="0"/>
              <a:t>            0xb0620e78	</a:t>
            </a:r>
            <a:r>
              <a:rPr lang="en-US" dirty="0" err="1" smtClean="0"/>
              <a:t>esi</a:t>
            </a:r>
            <a:r>
              <a:rPr lang="en-US" dirty="0" smtClean="0"/>
              <a:t>            0x0	0edi	0x28</a:t>
            </a:r>
          </a:p>
          <a:p>
            <a:r>
              <a:rPr lang="en-US" dirty="0" err="1" smtClean="0"/>
              <a:t>eip</a:t>
            </a:r>
            <a:r>
              <a:rPr lang="en-US" dirty="0" smtClean="0"/>
              <a:t>            0x460147	&lt;ParseMpaLayer2IntensityStereo+1921&gt;</a:t>
            </a:r>
          </a:p>
          <a:p>
            <a:r>
              <a:rPr lang="en-US" dirty="0" smtClean="0"/>
              <a:t> (</a:t>
            </a:r>
            <a:r>
              <a:rPr lang="en-US" dirty="0" err="1" smtClean="0"/>
              <a:t>gdb</a:t>
            </a:r>
            <a:r>
              <a:rPr lang="en-US" dirty="0" smtClean="0"/>
              <a:t>) </a:t>
            </a:r>
            <a:r>
              <a:rPr lang="en-US" dirty="0" err="1" smtClean="0"/>
              <a:t>disass</a:t>
            </a:r>
            <a:r>
              <a:rPr lang="en-US" dirty="0" smtClean="0"/>
              <a:t> $eip-40 $eip+40</a:t>
            </a:r>
          </a:p>
          <a:p>
            <a:r>
              <a:rPr lang="en-US" dirty="0" smtClean="0"/>
              <a:t>Dump of assembler code from 0x46011f to 0x46016f: add    %eax,(%eax) &lt;ParseMpaLayer2IntensityStereo+1883&gt;:	add    %bh,0x20(%</a:t>
            </a:r>
            <a:r>
              <a:rPr lang="en-US" dirty="0" err="1" smtClean="0"/>
              <a:t>ecx</a:t>
            </a:r>
            <a:r>
              <a:rPr lang="en-US" dirty="0" smtClean="0"/>
              <a:t>) &lt;ParseMpaLayer2IntensityStereo+1889&gt;:	sub    %</a:t>
            </a:r>
            <a:r>
              <a:rPr lang="en-US" dirty="0" err="1" smtClean="0"/>
              <a:t>esi,%ecx</a:t>
            </a:r>
            <a:r>
              <a:rPr lang="en-US" dirty="0" smtClean="0"/>
              <a:t>  &lt;ParseMpaLayer2IntensityStereo+1891&gt;:	mov    -0x948(%</a:t>
            </a:r>
            <a:r>
              <a:rPr lang="en-US" dirty="0" err="1" smtClean="0"/>
              <a:t>ebp</a:t>
            </a:r>
            <a:r>
              <a:rPr lang="en-US" dirty="0" smtClean="0"/>
              <a:t>),%edx &lt;ParseMpaLayer2IntensityStereo+1897&gt;:	</a:t>
            </a:r>
            <a:r>
              <a:rPr lang="en-US" dirty="0" err="1" smtClean="0"/>
              <a:t>shr</a:t>
            </a:r>
            <a:r>
              <a:rPr lang="en-US" dirty="0" smtClean="0"/>
              <a:t>    %</a:t>
            </a:r>
            <a:r>
              <a:rPr lang="en-US" dirty="0" err="1" smtClean="0"/>
              <a:t>cl,%edx</a:t>
            </a:r>
            <a:r>
              <a:rPr lang="en-US" dirty="0" smtClean="0"/>
              <a:t>    &lt;ParseMpaLayer2IntensityStereo+1899&gt;:	mov    %</a:t>
            </a:r>
            <a:r>
              <a:rPr lang="en-US" dirty="0" err="1" smtClean="0"/>
              <a:t>esi,%ecx</a:t>
            </a:r>
            <a:r>
              <a:rPr lang="en-US" dirty="0" smtClean="0"/>
              <a:t> &lt;ParseMpaLayer2IntensityStereo+1901&gt;:	</a:t>
            </a:r>
            <a:r>
              <a:rPr lang="en-US" dirty="0" err="1" smtClean="0"/>
              <a:t>shll</a:t>
            </a:r>
            <a:r>
              <a:rPr lang="en-US" dirty="0" smtClean="0"/>
              <a:t>   %cl,-0x948(%</a:t>
            </a:r>
            <a:r>
              <a:rPr lang="en-US" dirty="0" err="1" smtClean="0"/>
              <a:t>ebp</a:t>
            </a:r>
            <a:r>
              <a:rPr lang="en-US" dirty="0" smtClean="0"/>
              <a:t>) &lt;ParseMpaLayer2IntensityStereo+1907&gt;:	lea    (%edx,%edx,1),%eax &lt;ParseMpaLayer2IntensityStereo+1910&gt;:	add    %</a:t>
            </a:r>
            <a:r>
              <a:rPr lang="en-US" dirty="0" err="1" smtClean="0"/>
              <a:t>edx,%eax</a:t>
            </a:r>
            <a:r>
              <a:rPr lang="en-US" dirty="0" smtClean="0"/>
              <a:t> &lt;ParseMpaLayer2IntensityStereo+1912&gt;:	mov    -0x928(%</a:t>
            </a:r>
            <a:r>
              <a:rPr lang="en-US" dirty="0" err="1" smtClean="0"/>
              <a:t>ebp</a:t>
            </a:r>
            <a:r>
              <a:rPr lang="en-US" dirty="0" smtClean="0"/>
              <a:t>),%edx &lt;ParseMpaLayer2IntensityStereo+1918&gt;:	lea    (%edx,%eax,4),%eax </a:t>
            </a:r>
            <a:r>
              <a:rPr lang="en-US" dirty="0" smtClean="0"/>
              <a:t>&lt;</a:t>
            </a:r>
            <a:r>
              <a:rPr lang="en-US" dirty="0" smtClean="0">
                <a:solidFill>
                  <a:srgbClr val="FF0000"/>
                </a:solidFill>
              </a:rPr>
              <a:t>ParseMpaLayer2IntensityStereo+1921</a:t>
            </a:r>
            <a:r>
              <a:rPr lang="en-US" dirty="0" smtClean="0">
                <a:solidFill>
                  <a:srgbClr val="FF0000"/>
                </a:solidFill>
              </a:rPr>
              <a:t>&gt;:	</a:t>
            </a:r>
            <a:r>
              <a:rPr lang="en-US" dirty="0" err="1" smtClean="0">
                <a:solidFill>
                  <a:srgbClr val="FF0000"/>
                </a:solidFill>
              </a:rPr>
              <a:t>movss</a:t>
            </a:r>
            <a:r>
              <a:rPr lang="en-US" dirty="0" smtClean="0">
                <a:solidFill>
                  <a:srgbClr val="FF0000"/>
                </a:solidFill>
              </a:rPr>
              <a:t>  (%eax),%xmm2 </a:t>
            </a:r>
            <a:r>
              <a:rPr lang="en-US" dirty="0" smtClean="0"/>
              <a:t>&lt;ParseMpaLayer2IntensityStereo+1925&gt;:	</a:t>
            </a:r>
            <a:r>
              <a:rPr lang="en-US" dirty="0" err="1" smtClean="0"/>
              <a:t>movss</a:t>
            </a:r>
            <a:r>
              <a:rPr lang="en-US" dirty="0" smtClean="0"/>
              <a:t>  0x4(%eax),%xmm1 &lt;ParseMpaLayer2IntensityStereo+1930&gt;:	</a:t>
            </a:r>
            <a:r>
              <a:rPr lang="en-US" dirty="0" err="1" smtClean="0"/>
              <a:t>movss</a:t>
            </a:r>
            <a:r>
              <a:rPr lang="en-US" dirty="0" smtClean="0"/>
              <a:t>  0x8(%eax),%xmm0 &lt;ParseMpaLayer2IntensityStereo+1935&gt;:	</a:t>
            </a:r>
            <a:r>
              <a:rPr lang="en-US" dirty="0" err="1" smtClean="0"/>
              <a:t>mulss</a:t>
            </a:r>
            <a:r>
              <a:rPr lang="en-US" dirty="0" smtClean="0"/>
              <a:t>  %xmm3,%xmm2 &lt;ParseMpaLayer2IntensityStereo+1939&gt;:	mov    -0xa50(%</a:t>
            </a:r>
            <a:r>
              <a:rPr lang="en-US" dirty="0" err="1" smtClean="0"/>
              <a:t>ebp</a:t>
            </a:r>
            <a:r>
              <a:rPr lang="en-US" dirty="0" smtClean="0"/>
              <a:t>),%edx &lt;ParseMpaLayer2IntensityStereo+1945&gt;:	</a:t>
            </a:r>
            <a:r>
              <a:rPr lang="en-US" dirty="0" err="1" smtClean="0"/>
              <a:t>movss</a:t>
            </a:r>
            <a:r>
              <a:rPr lang="en-US" dirty="0" smtClean="0"/>
              <a:t>  %xmm2,-0x4(%edx,%edi,1) &lt;ParseMpaLayer2IntensityStereo+1951&gt;:	</a:t>
            </a:r>
            <a:r>
              <a:rPr lang="en-US" dirty="0" err="1" smtClean="0"/>
              <a:t>mulss</a:t>
            </a:r>
            <a:r>
              <a:rPr lang="en-US" dirty="0" smtClean="0"/>
              <a:t>  %xmm3,%xmm1 &lt;ParseMpaLayer2IntensityStereo+1955&gt;:	mov    -0xa54(%</a:t>
            </a:r>
            <a:r>
              <a:rPr lang="en-US" dirty="0" err="1" smtClean="0"/>
              <a:t>ebp</a:t>
            </a:r>
            <a:r>
              <a:rPr lang="en-US" dirty="0" smtClean="0"/>
              <a:t>),%</a:t>
            </a:r>
            <a:r>
              <a:rPr lang="en-US" dirty="0" err="1" smtClean="0"/>
              <a:t>ecx</a:t>
            </a:r>
            <a:endParaRPr lang="en-US" dirty="0" smtClean="0"/>
          </a:p>
          <a:p>
            <a:r>
              <a:rPr lang="en-US" dirty="0" smtClean="0"/>
              <a:t>(gdb) x $edx</a:t>
            </a:r>
          </a:p>
          <a:p>
            <a:r>
              <a:rPr lang="en-US" dirty="0" smtClean="0"/>
              <a:t>0x295110:	0x0081000d</a:t>
            </a:r>
          </a:p>
          <a:p>
            <a:r>
              <a:rPr lang="en-US" dirty="0" smtClean="0"/>
              <a:t>(gdb) x $eax</a:t>
            </a:r>
          </a:p>
          <a:p>
            <a:r>
              <a:rPr lang="en-US" dirty="0" smtClean="0"/>
              <a:t>0x714a70e8:	Cannot access memory at address 0x714a70e8</a:t>
            </a:r>
            <a:endParaRPr lang="en-US" dirty="0"/>
          </a:p>
        </p:txBody>
      </p:sp>
      <p:sp>
        <p:nvSpPr>
          <p:cNvPr id="4" name="TextBox 3"/>
          <p:cNvSpPr txBox="1"/>
          <p:nvPr/>
        </p:nvSpPr>
        <p:spPr>
          <a:xfrm>
            <a:off x="7239000" y="3974068"/>
            <a:ext cx="1402948" cy="369332"/>
          </a:xfrm>
          <a:prstGeom prst="rect">
            <a:avLst/>
          </a:prstGeom>
          <a:noFill/>
        </p:spPr>
        <p:txBody>
          <a:bodyPr wrap="none" rtlCol="0">
            <a:spAutoFit/>
          </a:bodyPr>
          <a:lstStyle/>
          <a:p>
            <a:r>
              <a:rPr lang="en-US" b="1" dirty="0" smtClean="0">
                <a:solidFill>
                  <a:srgbClr val="FF0000"/>
                </a:solidFill>
                <a:effectLst>
                  <a:outerShdw blurRad="38100" dist="38100" dir="2700000" algn="tl">
                    <a:srgbClr val="000000">
                      <a:alpha val="43137"/>
                    </a:srgbClr>
                  </a:outerShdw>
                </a:effectLst>
              </a:rPr>
              <a:t>Read Issue</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it just me or are these bugs a pain?</a:t>
            </a:r>
            <a:endParaRPr lang="en-US" dirty="0"/>
          </a:p>
        </p:txBody>
      </p:sp>
      <p:sp>
        <p:nvSpPr>
          <p:cNvPr id="3" name="Content Placeholder 2"/>
          <p:cNvSpPr>
            <a:spLocks noGrp="1"/>
          </p:cNvSpPr>
          <p:nvPr>
            <p:ph idx="1"/>
          </p:nvPr>
        </p:nvSpPr>
        <p:spPr/>
        <p:txBody>
          <a:bodyPr/>
          <a:lstStyle/>
          <a:p>
            <a:r>
              <a:rPr lang="en-US" dirty="0" smtClean="0"/>
              <a:t>Non trivial to track down</a:t>
            </a:r>
          </a:p>
          <a:p>
            <a:r>
              <a:rPr lang="en-US" dirty="0" smtClean="0"/>
              <a:t>In this case, we don’t see a direct correlation between input value and resultant problem</a:t>
            </a:r>
          </a:p>
          <a:p>
            <a:pPr lvl="1"/>
            <a:r>
              <a:rPr lang="en-US" dirty="0" smtClean="0"/>
              <a:t>Clear that a bad pointer is being constructed</a:t>
            </a:r>
          </a:p>
          <a:p>
            <a:pPr lvl="1"/>
            <a:r>
              <a:rPr lang="en-US" dirty="0" smtClean="0"/>
              <a:t>Backing up in current thread doesn’t reveal where this value comes from</a:t>
            </a:r>
          </a:p>
          <a:p>
            <a:pPr lvl="2"/>
            <a:r>
              <a:rPr lang="en-US" dirty="0" smtClean="0"/>
              <a:t>Must come from thread that started this thread</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Phun</a:t>
            </a:r>
            <a:r>
              <a:rPr lang="en-US" dirty="0" smtClean="0"/>
              <a:t> with Threads</a:t>
            </a:r>
            <a:endParaRPr lang="en-US" dirty="0"/>
          </a:p>
        </p:txBody>
      </p:sp>
      <p:sp>
        <p:nvSpPr>
          <p:cNvPr id="3" name="Content Placeholder 2"/>
          <p:cNvSpPr>
            <a:spLocks noGrp="1"/>
          </p:cNvSpPr>
          <p:nvPr>
            <p:ph idx="1"/>
          </p:nvPr>
        </p:nvSpPr>
        <p:spPr>
          <a:xfrm>
            <a:off x="0" y="1600200"/>
            <a:ext cx="9144000" cy="2971800"/>
          </a:xfrm>
        </p:spPr>
        <p:txBody>
          <a:bodyPr>
            <a:normAutofit fontScale="70000" lnSpcReduction="20000"/>
          </a:bodyPr>
          <a:lstStyle/>
          <a:p>
            <a:r>
              <a:rPr lang="en-US" dirty="0" smtClean="0"/>
              <a:t>Thread 0:</a:t>
            </a:r>
          </a:p>
          <a:p>
            <a:r>
              <a:rPr lang="en-US" dirty="0" smtClean="0"/>
              <a:t>0   </a:t>
            </a:r>
            <a:r>
              <a:rPr lang="en-US" dirty="0" err="1" smtClean="0"/>
              <a:t>libSystem.B.dylib</a:t>
            </a:r>
            <a:r>
              <a:rPr lang="en-US" dirty="0" smtClean="0"/>
              <a:t>             	 0x9082c20e </a:t>
            </a:r>
            <a:r>
              <a:rPr lang="en-US" dirty="0" err="1" smtClean="0"/>
              <a:t>semaphore_wait_signal_trap</a:t>
            </a:r>
            <a:r>
              <a:rPr lang="en-US" dirty="0" smtClean="0"/>
              <a:t> + 10</a:t>
            </a:r>
          </a:p>
          <a:p>
            <a:r>
              <a:rPr lang="en-US" dirty="0" smtClean="0"/>
              <a:t>1   </a:t>
            </a:r>
            <a:r>
              <a:rPr lang="en-US" dirty="0" err="1" smtClean="0"/>
              <a:t>libSystem.B.dylib</a:t>
            </a:r>
            <a:r>
              <a:rPr lang="en-US" dirty="0" smtClean="0"/>
              <a:t>             	 0x9085e206 _</a:t>
            </a:r>
            <a:r>
              <a:rPr lang="en-US" dirty="0" err="1" smtClean="0"/>
              <a:t>pthread_cond_wait</a:t>
            </a:r>
            <a:r>
              <a:rPr lang="en-US" dirty="0" smtClean="0"/>
              <a:t> + 1267</a:t>
            </a:r>
          </a:p>
          <a:p>
            <a:r>
              <a:rPr lang="en-US" dirty="0" smtClean="0"/>
              <a:t>2   </a:t>
            </a:r>
            <a:r>
              <a:rPr lang="en-US" dirty="0" err="1" smtClean="0"/>
              <a:t>libSystem.B.dylib</a:t>
            </a:r>
            <a:r>
              <a:rPr lang="en-US" dirty="0" smtClean="0"/>
              <a:t>             	 0x908a3539 </a:t>
            </a:r>
            <a:r>
              <a:rPr lang="en-US" dirty="0" err="1" smtClean="0"/>
              <a:t>pthread_cond_wait</a:t>
            </a:r>
            <a:r>
              <a:rPr lang="en-US" dirty="0" smtClean="0"/>
              <a:t> + 48</a:t>
            </a:r>
          </a:p>
          <a:p>
            <a:r>
              <a:rPr lang="en-US" dirty="0" smtClean="0"/>
              <a:t>3   ...</a:t>
            </a:r>
            <a:r>
              <a:rPr lang="en-US" dirty="0" err="1" smtClean="0"/>
              <a:t>ple.QuickTimeMPEG.component</a:t>
            </a:r>
            <a:r>
              <a:rPr lang="en-US" dirty="0" smtClean="0"/>
              <a:t>	 0x00632e51 </a:t>
            </a:r>
            <a:r>
              <a:rPr lang="en-US" dirty="0" err="1" smtClean="0"/>
              <a:t>QTYieldToThread</a:t>
            </a:r>
            <a:r>
              <a:rPr lang="en-US" dirty="0" smtClean="0"/>
              <a:t> + 470</a:t>
            </a:r>
          </a:p>
          <a:p>
            <a:r>
              <a:rPr lang="en-US" dirty="0" smtClean="0"/>
              <a:t>4   ...</a:t>
            </a:r>
            <a:r>
              <a:rPr lang="en-US" dirty="0" err="1" smtClean="0"/>
              <a:t>ple.QuickTimeMPEG.component</a:t>
            </a:r>
            <a:r>
              <a:rPr lang="en-US" dirty="0" smtClean="0"/>
              <a:t>	 0x006437bb </a:t>
            </a:r>
            <a:r>
              <a:rPr lang="en-US" dirty="0" err="1" smtClean="0"/>
              <a:t>MPEGSystemIdle</a:t>
            </a:r>
            <a:r>
              <a:rPr lang="en-US" dirty="0" smtClean="0"/>
              <a:t> + 635</a:t>
            </a:r>
          </a:p>
          <a:p>
            <a:r>
              <a:rPr lang="en-US" dirty="0" smtClean="0"/>
              <a:t>5   ...</a:t>
            </a:r>
            <a:r>
              <a:rPr lang="en-US" dirty="0" err="1" smtClean="0"/>
              <a:t>ple.QuickTimeMPEG.component</a:t>
            </a:r>
            <a:r>
              <a:rPr lang="en-US" dirty="0" smtClean="0"/>
              <a:t>	 0x00645257 </a:t>
            </a:r>
            <a:r>
              <a:rPr lang="en-US" dirty="0" err="1" smtClean="0"/>
              <a:t>MPEGSystemDispatcher</a:t>
            </a:r>
            <a:r>
              <a:rPr lang="en-US" dirty="0" smtClean="0"/>
              <a:t> + 733</a:t>
            </a:r>
          </a:p>
          <a:p>
            <a:r>
              <a:rPr lang="en-US" dirty="0" smtClean="0"/>
              <a:t>6   ...</a:t>
            </a:r>
            <a:r>
              <a:rPr lang="en-US" dirty="0" err="1" smtClean="0"/>
              <a:t>ple.CoreServices.CarbonCore</a:t>
            </a:r>
            <a:r>
              <a:rPr lang="en-US" dirty="0" smtClean="0"/>
              <a:t>	 0x95027a95 </a:t>
            </a:r>
            <a:r>
              <a:rPr lang="en-US" dirty="0" err="1" smtClean="0"/>
              <a:t>CallComponentDispatch</a:t>
            </a:r>
            <a:r>
              <a:rPr lang="en-US" dirty="0" smtClean="0"/>
              <a:t> + 29</a:t>
            </a:r>
            <a:endParaRPr lang="en-US" dirty="0"/>
          </a:p>
        </p:txBody>
      </p:sp>
      <p:sp>
        <p:nvSpPr>
          <p:cNvPr id="4" name="Up Arrow 3"/>
          <p:cNvSpPr/>
          <p:nvPr/>
        </p:nvSpPr>
        <p:spPr>
          <a:xfrm>
            <a:off x="5334000" y="3733800"/>
            <a:ext cx="2209800" cy="2743200"/>
          </a:xfrm>
          <a:prstGeom prst="upArrow">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Hrm</a:t>
            </a:r>
            <a:r>
              <a:rPr lang="en-US" dirty="0" smtClean="0">
                <a:solidFill>
                  <a:schemeClr val="tx1"/>
                </a:solidFill>
              </a:rPr>
              <a:t>, couldn’t find value there</a:t>
            </a:r>
            <a:endParaRPr lang="en-US" dirty="0">
              <a:solidFill>
                <a:schemeClr val="tx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Repeating pattern</a:t>
            </a:r>
            <a:endParaRPr lang="en-US" dirty="0"/>
          </a:p>
        </p:txBody>
      </p:sp>
      <p:sp>
        <p:nvSpPr>
          <p:cNvPr id="3" name="Content Placeholder 2"/>
          <p:cNvSpPr>
            <a:spLocks noGrp="1"/>
          </p:cNvSpPr>
          <p:nvPr>
            <p:ph idx="1"/>
          </p:nvPr>
        </p:nvSpPr>
        <p:spPr/>
        <p:txBody>
          <a:bodyPr/>
          <a:lstStyle/>
          <a:p>
            <a:r>
              <a:rPr lang="en-US" dirty="0" smtClean="0"/>
              <a:t>Interestingly, if you </a:t>
            </a:r>
            <a:r>
              <a:rPr lang="en-US" dirty="0" smtClean="0">
                <a:solidFill>
                  <a:srgbClr val="FF0000"/>
                </a:solidFill>
              </a:rPr>
              <a:t>scramble that byte in an earlier </a:t>
            </a:r>
            <a:r>
              <a:rPr lang="en-US" dirty="0" smtClean="0"/>
              <a:t>same-pattern, in the file it crashes but quicker</a:t>
            </a:r>
          </a:p>
          <a:p>
            <a:pPr lvl="1"/>
            <a:r>
              <a:rPr lang="en-US" dirty="0" smtClean="0"/>
              <a:t>Conversely, if one of the later patterns is scrambled it’s well in the movie before it crashes</a:t>
            </a:r>
          </a:p>
          <a:p>
            <a:pPr lvl="1"/>
            <a:r>
              <a:rPr lang="en-US" dirty="0" smtClean="0"/>
              <a:t>Thus, I’m lead to believe this pattern is a repeated section header of some type, obviously in the “ParseMpaLayer2IntensityStereo”</a:t>
            </a:r>
          </a:p>
          <a:p>
            <a:pPr lvl="1"/>
            <a:r>
              <a:rPr lang="en-US" dirty="0" smtClean="0"/>
              <a:t>Where can I get more info??</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New </a:t>
            </a:r>
            <a:r>
              <a:rPr lang="en-US" dirty="0" err="1" smtClean="0"/>
              <a:t>Favoritest</a:t>
            </a:r>
            <a:r>
              <a:rPr lang="en-US" dirty="0" smtClean="0"/>
              <a:t> Tool: 010</a:t>
            </a:r>
            <a:endParaRPr lang="en-US" dirty="0"/>
          </a:p>
        </p:txBody>
      </p:sp>
      <p:pic>
        <p:nvPicPr>
          <p:cNvPr id="3074" name="Picture 2"/>
          <p:cNvPicPr>
            <a:picLocks noGrp="1" noChangeAspect="1" noChangeArrowheads="1"/>
          </p:cNvPicPr>
          <p:nvPr>
            <p:ph idx="1"/>
          </p:nvPr>
        </p:nvPicPr>
        <p:blipFill>
          <a:blip r:embed="rId3"/>
          <a:srcRect/>
          <a:stretch>
            <a:fillRect/>
          </a:stretch>
        </p:blipFill>
        <p:spPr bwMode="auto">
          <a:xfrm>
            <a:off x="1295400" y="1066800"/>
            <a:ext cx="6324600" cy="5177259"/>
          </a:xfrm>
          <a:prstGeom prst="rect">
            <a:avLst/>
          </a:prstGeom>
          <a:noFill/>
          <a:ln w="9525">
            <a:noFill/>
            <a:miter lim="800000"/>
            <a:headEnd/>
            <a:tailEnd/>
          </a:ln>
          <a:effectLst/>
        </p:spPr>
      </p:pic>
      <p:sp>
        <p:nvSpPr>
          <p:cNvPr id="5" name="Rectangle 4"/>
          <p:cNvSpPr/>
          <p:nvPr/>
        </p:nvSpPr>
        <p:spPr>
          <a:xfrm>
            <a:off x="990600" y="5486401"/>
            <a:ext cx="3429000" cy="838200"/>
          </a:xfrm>
          <a:prstGeom prst="rect">
            <a:avLst/>
          </a:prstGeom>
          <a:solidFill>
            <a:srgbClr val="92D05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Bad (crashed with)</a:t>
            </a:r>
            <a:endParaRPr lang="en-US" dirty="0"/>
          </a:p>
        </p:txBody>
      </p:sp>
      <p:pic>
        <p:nvPicPr>
          <p:cNvPr id="4098" name="Picture 2"/>
          <p:cNvPicPr>
            <a:picLocks noGrp="1" noChangeAspect="1" noChangeArrowheads="1"/>
          </p:cNvPicPr>
          <p:nvPr>
            <p:ph idx="1"/>
          </p:nvPr>
        </p:nvPicPr>
        <p:blipFill>
          <a:blip r:embed="rId3"/>
          <a:srcRect/>
          <a:stretch>
            <a:fillRect/>
          </a:stretch>
        </p:blipFill>
        <p:spPr bwMode="auto">
          <a:xfrm>
            <a:off x="1447800" y="990600"/>
            <a:ext cx="5954079" cy="5257800"/>
          </a:xfrm>
          <a:prstGeom prst="rect">
            <a:avLst/>
          </a:prstGeom>
          <a:noFill/>
          <a:ln w="9525">
            <a:noFill/>
            <a:miter lim="800000"/>
            <a:headEnd/>
            <a:tailEnd/>
          </a:ln>
          <a:effectLst/>
        </p:spPr>
      </p:pic>
      <p:sp>
        <p:nvSpPr>
          <p:cNvPr id="6" name="Rectangle 5"/>
          <p:cNvSpPr/>
          <p:nvPr/>
        </p:nvSpPr>
        <p:spPr>
          <a:xfrm>
            <a:off x="990600" y="5410200"/>
            <a:ext cx="3429000" cy="838200"/>
          </a:xfrm>
          <a:prstGeom prst="rect">
            <a:avLst/>
          </a:prstGeom>
          <a:solidFill>
            <a:srgbClr val="92D05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a:t>
            </a:r>
            <a:endParaRPr lang="en-US" dirty="0"/>
          </a:p>
        </p:txBody>
      </p:sp>
      <p:pic>
        <p:nvPicPr>
          <p:cNvPr id="5122" name="Picture 2"/>
          <p:cNvPicPr>
            <a:picLocks noGrp="1" noChangeAspect="1" noChangeArrowheads="1"/>
          </p:cNvPicPr>
          <p:nvPr>
            <p:ph idx="1"/>
          </p:nvPr>
        </p:nvPicPr>
        <p:blipFill>
          <a:blip r:embed="rId3"/>
          <a:srcRect/>
          <a:stretch>
            <a:fillRect/>
          </a:stretch>
        </p:blipFill>
        <p:spPr bwMode="auto">
          <a:xfrm>
            <a:off x="1275491" y="1066800"/>
            <a:ext cx="6496909" cy="5105400"/>
          </a:xfrm>
          <a:prstGeom prst="rect">
            <a:avLst/>
          </a:prstGeom>
          <a:noFill/>
          <a:ln w="9525">
            <a:noFill/>
            <a:miter lim="800000"/>
            <a:headEnd/>
            <a:tailEnd/>
          </a:ln>
          <a:effectLst/>
        </p:spPr>
      </p:pic>
      <p:sp>
        <p:nvSpPr>
          <p:cNvPr id="5" name="Rectangle 4"/>
          <p:cNvSpPr/>
          <p:nvPr/>
        </p:nvSpPr>
        <p:spPr>
          <a:xfrm>
            <a:off x="990600" y="5257800"/>
            <a:ext cx="3429000" cy="838200"/>
          </a:xfrm>
          <a:prstGeom prst="rect">
            <a:avLst/>
          </a:prstGeom>
          <a:solidFill>
            <a:srgbClr val="92D05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Kibbles and bits!</a:t>
            </a:r>
            <a:endParaRPr lang="en-US" dirty="0"/>
          </a:p>
        </p:txBody>
      </p:sp>
      <p:sp>
        <p:nvSpPr>
          <p:cNvPr id="3" name="Content Placeholder 2"/>
          <p:cNvSpPr>
            <a:spLocks noGrp="1"/>
          </p:cNvSpPr>
          <p:nvPr>
            <p:ph idx="1"/>
          </p:nvPr>
        </p:nvSpPr>
        <p:spPr>
          <a:xfrm>
            <a:off x="612648" y="1600200"/>
            <a:ext cx="4492752" cy="4495800"/>
          </a:xfrm>
        </p:spPr>
        <p:txBody>
          <a:bodyPr/>
          <a:lstStyle/>
          <a:p>
            <a:r>
              <a:rPr lang="en-US" dirty="0" smtClean="0"/>
              <a:t>0 1   1 .     1    0      . .  </a:t>
            </a:r>
            <a:endParaRPr lang="en-US" dirty="0"/>
          </a:p>
        </p:txBody>
      </p:sp>
      <p:sp>
        <p:nvSpPr>
          <p:cNvPr id="4" name="Up Arrow 3"/>
          <p:cNvSpPr/>
          <p:nvPr/>
        </p:nvSpPr>
        <p:spPr>
          <a:xfrm>
            <a:off x="1066800" y="2133600"/>
            <a:ext cx="4572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Channel Mode</a:t>
            </a:r>
            <a:endParaRPr lang="en-US" dirty="0"/>
          </a:p>
        </p:txBody>
      </p:sp>
      <p:sp>
        <p:nvSpPr>
          <p:cNvPr id="5" name="Up Arrow 4"/>
          <p:cNvSpPr/>
          <p:nvPr/>
        </p:nvSpPr>
        <p:spPr>
          <a:xfrm>
            <a:off x="1828800" y="2133600"/>
            <a:ext cx="4572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 Extension</a:t>
            </a:r>
            <a:endParaRPr lang="en-US" dirty="0"/>
          </a:p>
        </p:txBody>
      </p:sp>
      <p:sp>
        <p:nvSpPr>
          <p:cNvPr id="6" name="Up Arrow 5"/>
          <p:cNvSpPr/>
          <p:nvPr/>
        </p:nvSpPr>
        <p:spPr>
          <a:xfrm>
            <a:off x="3276600" y="2133600"/>
            <a:ext cx="4572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Original</a:t>
            </a:r>
            <a:endParaRPr lang="en-US" dirty="0"/>
          </a:p>
        </p:txBody>
      </p:sp>
      <p:sp>
        <p:nvSpPr>
          <p:cNvPr id="7" name="Up Arrow 6"/>
          <p:cNvSpPr/>
          <p:nvPr/>
        </p:nvSpPr>
        <p:spPr>
          <a:xfrm>
            <a:off x="2590800" y="2133600"/>
            <a:ext cx="4572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Copyright</a:t>
            </a:r>
            <a:endParaRPr lang="en-US" dirty="0"/>
          </a:p>
        </p:txBody>
      </p:sp>
      <p:sp>
        <p:nvSpPr>
          <p:cNvPr id="8" name="Up Arrow 7"/>
          <p:cNvSpPr/>
          <p:nvPr/>
        </p:nvSpPr>
        <p:spPr>
          <a:xfrm>
            <a:off x="4038600" y="2133600"/>
            <a:ext cx="4572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Emphasis</a:t>
            </a:r>
            <a:endParaRPr lang="en-US" dirty="0"/>
          </a:p>
        </p:txBody>
      </p:sp>
      <p:sp>
        <p:nvSpPr>
          <p:cNvPr id="9" name="TextBox 8"/>
          <p:cNvSpPr txBox="1"/>
          <p:nvPr/>
        </p:nvSpPr>
        <p:spPr>
          <a:xfrm>
            <a:off x="5867400" y="1676400"/>
            <a:ext cx="2286000" cy="4247317"/>
          </a:xfrm>
          <a:prstGeom prst="rect">
            <a:avLst/>
          </a:prstGeom>
          <a:noFill/>
        </p:spPr>
        <p:txBody>
          <a:bodyPr wrap="square" rtlCol="0">
            <a:spAutoFit/>
          </a:bodyPr>
          <a:lstStyle/>
          <a:p>
            <a:r>
              <a:rPr lang="en-US" b="1" dirty="0" smtClean="0"/>
              <a:t>So:</a:t>
            </a:r>
          </a:p>
          <a:p>
            <a:r>
              <a:rPr lang="en-US" b="1" dirty="0" smtClean="0"/>
              <a:t>68, 69, 6a, 6b </a:t>
            </a:r>
          </a:p>
          <a:p>
            <a:r>
              <a:rPr lang="en-US" b="1" dirty="0" smtClean="0"/>
              <a:t>78, 79, 7a, 7b</a:t>
            </a:r>
          </a:p>
          <a:p>
            <a:r>
              <a:rPr lang="en-US" b="1" dirty="0" smtClean="0"/>
              <a:t>Yes.</a:t>
            </a:r>
          </a:p>
          <a:p>
            <a:endParaRPr lang="en-US" b="1" dirty="0" smtClean="0"/>
          </a:p>
          <a:p>
            <a:r>
              <a:rPr lang="en-US" b="1" dirty="0" smtClean="0"/>
              <a:t>Others 7C …Yes.</a:t>
            </a:r>
          </a:p>
          <a:p>
            <a:r>
              <a:rPr lang="en-US" b="1" dirty="0" smtClean="0"/>
              <a:t>Probably just bits 5 and 6.  Yes.</a:t>
            </a:r>
          </a:p>
          <a:p>
            <a:endParaRPr lang="en-US" b="1" dirty="0" smtClean="0"/>
          </a:p>
          <a:p>
            <a:r>
              <a:rPr lang="en-US" b="1" dirty="0" smtClean="0"/>
              <a:t>So:</a:t>
            </a:r>
          </a:p>
          <a:p>
            <a:r>
              <a:rPr lang="en-US" b="1" dirty="0" smtClean="0">
                <a:solidFill>
                  <a:srgbClr val="FF0000"/>
                </a:solidFill>
              </a:rPr>
              <a:t>6x or 7x will cause crash.</a:t>
            </a:r>
          </a:p>
          <a:p>
            <a:r>
              <a:rPr lang="en-US" b="1" dirty="0" smtClean="0"/>
              <a:t>e.g. </a:t>
            </a:r>
          </a:p>
          <a:p>
            <a:r>
              <a:rPr lang="en-US" b="1" dirty="0" err="1" smtClean="0">
                <a:solidFill>
                  <a:srgbClr val="FF0000"/>
                </a:solidFill>
              </a:rPr>
              <a:t>ChannelMode</a:t>
            </a:r>
            <a:r>
              <a:rPr lang="en-US" b="1" dirty="0" smtClean="0">
                <a:solidFill>
                  <a:srgbClr val="FF0000"/>
                </a:solidFill>
              </a:rPr>
              <a:t> 1</a:t>
            </a:r>
          </a:p>
          <a:p>
            <a:r>
              <a:rPr lang="en-US" b="1" dirty="0" err="1" smtClean="0">
                <a:solidFill>
                  <a:srgbClr val="FF0000"/>
                </a:solidFill>
              </a:rPr>
              <a:t>ModeExtension</a:t>
            </a:r>
            <a:r>
              <a:rPr lang="en-US" b="1" dirty="0" smtClean="0">
                <a:solidFill>
                  <a:srgbClr val="FF0000"/>
                </a:solidFill>
              </a:rPr>
              <a:t> 2|3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6096000" cy="536575"/>
          </a:xfrm>
        </p:spPr>
        <p:txBody>
          <a:bodyPr>
            <a:normAutofit fontScale="90000"/>
          </a:bodyPr>
          <a:lstStyle/>
          <a:p>
            <a:r>
              <a:rPr lang="en-US" dirty="0" smtClean="0"/>
              <a:t>MS uses the color by number system</a:t>
            </a:r>
            <a:endParaRPr lang="en-US" dirty="0"/>
          </a:p>
        </p:txBody>
      </p:sp>
      <p:sp>
        <p:nvSpPr>
          <p:cNvPr id="3" name="Content Placeholder 2"/>
          <p:cNvSpPr>
            <a:spLocks noGrp="1"/>
          </p:cNvSpPr>
          <p:nvPr>
            <p:ph idx="1"/>
          </p:nvPr>
        </p:nvSpPr>
        <p:spPr/>
        <p:txBody>
          <a:bodyPr>
            <a:normAutofit/>
          </a:bodyPr>
          <a:lstStyle/>
          <a:p>
            <a:pPr lvl="1">
              <a:buNone/>
            </a:pPr>
            <a:r>
              <a:rPr lang="en-US" dirty="0" smtClean="0"/>
              <a:t>“</a:t>
            </a:r>
            <a:r>
              <a:rPr lang="en-US" sz="2000" dirty="0" smtClean="0"/>
              <a:t>We have established that an exploitability index is an indicator of likelihood and hence, not an exact science … </a:t>
            </a:r>
            <a:r>
              <a:rPr lang="en-US" sz="2000" u="sng" dirty="0" smtClean="0"/>
              <a:t>All this represents a considerable effort</a:t>
            </a:r>
            <a:r>
              <a:rPr lang="en-US" sz="2000" dirty="0" smtClean="0"/>
              <a:t>, but it is an effort that has to be made if an exploitability index is to represent something meaningful. The </a:t>
            </a:r>
            <a:r>
              <a:rPr lang="en-US" sz="2000" u="sng" dirty="0" smtClean="0"/>
              <a:t>Microsoft Exploitability Index represents a major public commitment</a:t>
            </a:r>
            <a:r>
              <a:rPr lang="en-US" sz="2000" dirty="0" smtClean="0"/>
              <a:t> of the security….”</a:t>
            </a:r>
          </a:p>
          <a:p>
            <a:pPr lvl="1">
              <a:buNone/>
            </a:pPr>
            <a:endParaRPr lang="en-US" sz="2000" dirty="0" smtClean="0"/>
          </a:p>
          <a:p>
            <a:r>
              <a:rPr lang="en-US" dirty="0" smtClean="0"/>
              <a:t>As it stands, Microsoft commits to three different degrees of exploitability for the index:</a:t>
            </a:r>
          </a:p>
          <a:p>
            <a:pPr lvl="1">
              <a:buNone/>
            </a:pPr>
            <a:r>
              <a:rPr lang="fr-FR" b="1" dirty="0" smtClean="0">
                <a:solidFill>
                  <a:srgbClr val="FF0000"/>
                </a:solidFill>
                <a:effectLst>
                  <a:outerShdw blurRad="38100" dist="38100" dir="2700000" algn="tl">
                    <a:srgbClr val="000000">
                      <a:alpha val="43137"/>
                    </a:srgbClr>
                  </a:outerShdw>
                </a:effectLst>
              </a:rPr>
              <a:t>“1 - Consistent exploit code </a:t>
            </a:r>
            <a:r>
              <a:rPr lang="fr-FR" b="1" dirty="0" err="1" smtClean="0">
                <a:solidFill>
                  <a:srgbClr val="FF0000"/>
                </a:solidFill>
                <a:effectLst>
                  <a:outerShdw blurRad="38100" dist="38100" dir="2700000" algn="tl">
                    <a:srgbClr val="000000">
                      <a:alpha val="43137"/>
                    </a:srgbClr>
                  </a:outerShdw>
                </a:effectLst>
              </a:rPr>
              <a:t>likely</a:t>
            </a:r>
            <a:r>
              <a:rPr lang="fr-FR" b="1" dirty="0" smtClean="0">
                <a:solidFill>
                  <a:srgbClr val="FF0000"/>
                </a:solidFill>
                <a:effectLst>
                  <a:outerShdw blurRad="38100" dist="38100" dir="2700000" algn="tl">
                    <a:srgbClr val="000000">
                      <a:alpha val="43137"/>
                    </a:srgbClr>
                  </a:outerShdw>
                </a:effectLst>
              </a:rPr>
              <a:t>”</a:t>
            </a:r>
          </a:p>
          <a:p>
            <a:pPr lvl="1">
              <a:buNone/>
            </a:pPr>
            <a:r>
              <a:rPr lang="fr-FR" b="1" dirty="0" smtClean="0">
                <a:effectLst>
                  <a:outerShdw blurRad="38100" dist="38100" dir="2700000" algn="tl">
                    <a:srgbClr val="000000">
                      <a:alpha val="43137"/>
                    </a:srgbClr>
                  </a:outerShdw>
                </a:effectLst>
              </a:rPr>
              <a:t>“</a:t>
            </a:r>
            <a:r>
              <a:rPr lang="fr-FR" b="1" dirty="0" smtClean="0">
                <a:solidFill>
                  <a:srgbClr val="FFFF00"/>
                </a:solidFill>
                <a:effectLst>
                  <a:outerShdw blurRad="38100" dist="38100" dir="2700000" algn="tl">
                    <a:srgbClr val="000000">
                      <a:alpha val="43137"/>
                    </a:srgbClr>
                  </a:outerShdw>
                </a:effectLst>
              </a:rPr>
              <a:t>2 - Inconsistant exploit code </a:t>
            </a:r>
            <a:r>
              <a:rPr lang="fr-FR" b="1" dirty="0" err="1" smtClean="0">
                <a:solidFill>
                  <a:srgbClr val="FFFF00"/>
                </a:solidFill>
                <a:effectLst>
                  <a:outerShdw blurRad="38100" dist="38100" dir="2700000" algn="tl">
                    <a:srgbClr val="000000">
                      <a:alpha val="43137"/>
                    </a:srgbClr>
                  </a:outerShdw>
                </a:effectLst>
              </a:rPr>
              <a:t>likely</a:t>
            </a:r>
            <a:r>
              <a:rPr lang="fr-FR" b="1" dirty="0" smtClean="0">
                <a:solidFill>
                  <a:srgbClr val="FFFF00"/>
                </a:solidFill>
                <a:effectLst>
                  <a:outerShdw blurRad="38100" dist="38100" dir="2700000" algn="tl">
                    <a:srgbClr val="000000">
                      <a:alpha val="43137"/>
                    </a:srgbClr>
                  </a:outerShdw>
                </a:effectLst>
              </a:rPr>
              <a:t>”</a:t>
            </a:r>
          </a:p>
          <a:p>
            <a:pPr lvl="1">
              <a:buNone/>
            </a:pPr>
            <a:r>
              <a:rPr lang="en-US" b="1" dirty="0" smtClean="0">
                <a:solidFill>
                  <a:srgbClr val="92D050"/>
                </a:solidFill>
                <a:effectLst>
                  <a:outerShdw blurRad="38100" dist="38100" dir="2700000" algn="tl">
                    <a:srgbClr val="000000">
                      <a:alpha val="43137"/>
                    </a:srgbClr>
                  </a:outerShdw>
                </a:effectLst>
              </a:rPr>
              <a:t>“3 - Functioning exploit code unlikely”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a:stretch>
            <a:fillRect/>
          </a:stretch>
        </p:blipFill>
        <p:spPr bwMode="auto">
          <a:xfrm>
            <a:off x="4843171" y="1524000"/>
            <a:ext cx="5596229" cy="48006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Conclusions from IDA pro</a:t>
            </a:r>
            <a:endParaRPr lang="en-US" dirty="0"/>
          </a:p>
        </p:txBody>
      </p:sp>
      <p:sp>
        <p:nvSpPr>
          <p:cNvPr id="3" name="Content Placeholder 2"/>
          <p:cNvSpPr>
            <a:spLocks noGrp="1"/>
          </p:cNvSpPr>
          <p:nvPr>
            <p:ph idx="1"/>
          </p:nvPr>
        </p:nvSpPr>
        <p:spPr>
          <a:xfrm>
            <a:off x="-76200" y="1143000"/>
            <a:ext cx="5029200" cy="4495800"/>
          </a:xfrm>
        </p:spPr>
        <p:txBody>
          <a:bodyPr/>
          <a:lstStyle/>
          <a:p>
            <a:r>
              <a:rPr lang="en-US" dirty="0" smtClean="0"/>
              <a:t>Did some more reversing and two things lead me to want to let this one go</a:t>
            </a:r>
          </a:p>
          <a:p>
            <a:pPr lvl="1"/>
            <a:r>
              <a:rPr lang="en-US" dirty="0" smtClean="0"/>
              <a:t>The exception happens on a “</a:t>
            </a:r>
            <a:r>
              <a:rPr lang="en-US" dirty="0" smtClean="0">
                <a:solidFill>
                  <a:srgbClr val="FF0000"/>
                </a:solidFill>
              </a:rPr>
              <a:t>read</a:t>
            </a:r>
            <a:r>
              <a:rPr lang="en-US" dirty="0" smtClean="0"/>
              <a:t>” not a “write” operation</a:t>
            </a:r>
          </a:p>
          <a:p>
            <a:pPr lvl="2"/>
            <a:r>
              <a:rPr lang="en-US" dirty="0" smtClean="0"/>
              <a:t>I don’t see where a write happens soon after either</a:t>
            </a:r>
          </a:p>
          <a:p>
            <a:pPr lvl="1"/>
            <a:r>
              <a:rPr lang="en-US" dirty="0" smtClean="0"/>
              <a:t>We can’t directly/easily control the address at which we read</a:t>
            </a:r>
          </a:p>
          <a:p>
            <a:pPr lvl="1"/>
            <a:r>
              <a:rPr lang="en-US" dirty="0" smtClean="0"/>
              <a:t>But more reversing is probably in </a:t>
            </a:r>
            <a:r>
              <a:rPr lang="en-US" dirty="0" smtClean="0"/>
              <a:t>order</a:t>
            </a:r>
          </a:p>
          <a:p>
            <a:pPr lvl="1"/>
            <a:r>
              <a:rPr lang="en-US" dirty="0" smtClean="0">
                <a:solidFill>
                  <a:srgbClr val="FF0000"/>
                </a:solidFill>
              </a:rPr>
              <a:t>not fixed</a:t>
            </a:r>
          </a:p>
          <a:p>
            <a:pPr lvl="2"/>
            <a:r>
              <a:rPr lang="en-US" dirty="0" smtClean="0">
                <a:solidFill>
                  <a:srgbClr val="FF0000"/>
                </a:solidFill>
              </a:rPr>
              <a:t>“0day crash”</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6: .</a:t>
            </a:r>
            <a:r>
              <a:rPr lang="en-US" dirty="0" err="1" smtClean="0"/>
              <a:t>avi</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0   ???                           	0x15512a4c 0 + 357640780</a:t>
            </a:r>
          </a:p>
          <a:p>
            <a:r>
              <a:rPr lang="en-US" dirty="0" smtClean="0"/>
              <a:t>1   </a:t>
            </a:r>
            <a:r>
              <a:rPr lang="en-US" dirty="0" err="1" smtClean="0"/>
              <a:t>com.apple.CoreFoundation</a:t>
            </a:r>
            <a:r>
              <a:rPr lang="en-US" dirty="0" smtClean="0"/>
              <a:t>      	0x90c58768 _</a:t>
            </a:r>
            <a:r>
              <a:rPr lang="en-US" dirty="0" err="1" smtClean="0"/>
              <a:t>CFRelease</a:t>
            </a:r>
            <a:r>
              <a:rPr lang="en-US" dirty="0" smtClean="0"/>
              <a:t> + 216</a:t>
            </a:r>
          </a:p>
          <a:p>
            <a:r>
              <a:rPr lang="en-US" dirty="0" smtClean="0"/>
              <a:t>2   </a:t>
            </a:r>
            <a:r>
              <a:rPr lang="en-US" dirty="0" err="1" smtClean="0"/>
              <a:t>com.apple.CoreFoundation</a:t>
            </a:r>
            <a:r>
              <a:rPr lang="en-US" dirty="0" smtClean="0"/>
              <a:t>      	0x90bef530 __</a:t>
            </a:r>
            <a:r>
              <a:rPr lang="en-US" dirty="0" err="1" smtClean="0"/>
              <a:t>CFAllocatorDeallocate</a:t>
            </a:r>
            <a:r>
              <a:rPr lang="en-US" dirty="0" smtClean="0"/>
              <a:t> + 48</a:t>
            </a:r>
          </a:p>
          <a:p>
            <a:r>
              <a:rPr lang="en-US" dirty="0" smtClean="0"/>
              <a:t>3   </a:t>
            </a:r>
            <a:r>
              <a:rPr lang="en-US" dirty="0" err="1" smtClean="0"/>
              <a:t>com.apple.CoreFoundation</a:t>
            </a:r>
            <a:r>
              <a:rPr lang="en-US" dirty="0" smtClean="0"/>
              <a:t>      	0x90c58aea _</a:t>
            </a:r>
            <a:r>
              <a:rPr lang="en-US" dirty="0" err="1" smtClean="0"/>
              <a:t>CFRelease</a:t>
            </a:r>
            <a:r>
              <a:rPr lang="en-US" dirty="0" smtClean="0"/>
              <a:t> + 1114</a:t>
            </a:r>
          </a:p>
          <a:p>
            <a:r>
              <a:rPr lang="en-US" dirty="0" smtClean="0"/>
              <a:t>4   </a:t>
            </a:r>
            <a:r>
              <a:rPr lang="en-US" dirty="0" err="1" smtClean="0"/>
              <a:t>com.apple.CoreFoundation</a:t>
            </a:r>
            <a:r>
              <a:rPr lang="en-US" dirty="0" smtClean="0"/>
              <a:t>      	0x90c1d436 __</a:t>
            </a:r>
            <a:r>
              <a:rPr lang="en-US" dirty="0" err="1" smtClean="0"/>
              <a:t>CFDataDeallocate</a:t>
            </a:r>
            <a:r>
              <a:rPr lang="en-US" dirty="0" smtClean="0"/>
              <a:t> + 118</a:t>
            </a:r>
          </a:p>
          <a:p>
            <a:r>
              <a:rPr lang="en-US" dirty="0" smtClean="0"/>
              <a:t>5   </a:t>
            </a:r>
            <a:r>
              <a:rPr lang="en-US" dirty="0" err="1" smtClean="0"/>
              <a:t>com.apple.CoreFoundation</a:t>
            </a:r>
            <a:r>
              <a:rPr lang="en-US" dirty="0" smtClean="0"/>
              <a:t>      	0x90c58768 _</a:t>
            </a:r>
            <a:r>
              <a:rPr lang="en-US" dirty="0" err="1" smtClean="0"/>
              <a:t>CFRelease</a:t>
            </a:r>
            <a:r>
              <a:rPr lang="en-US" dirty="0" smtClean="0"/>
              <a:t> + 216</a:t>
            </a:r>
          </a:p>
          <a:p>
            <a:r>
              <a:rPr lang="en-US" dirty="0" smtClean="0"/>
              <a:t>6   </a:t>
            </a:r>
            <a:r>
              <a:rPr lang="en-US" dirty="0" err="1" smtClean="0"/>
              <a:t>com.apple.AppKit</a:t>
            </a:r>
            <a:r>
              <a:rPr lang="en-US" dirty="0" smtClean="0"/>
              <a:t>              	0x966f73e0 -[</a:t>
            </a:r>
            <a:r>
              <a:rPr lang="en-US" dirty="0" err="1" smtClean="0"/>
              <a:t>NSBitmapImageRep</a:t>
            </a:r>
            <a:r>
              <a:rPr lang="en-US" dirty="0" smtClean="0"/>
              <a:t> _</a:t>
            </a:r>
            <a:r>
              <a:rPr lang="en-US" dirty="0" err="1" smtClean="0"/>
              <a:t>freeData</a:t>
            </a:r>
            <a:r>
              <a:rPr lang="en-US" dirty="0" smtClean="0"/>
              <a:t>] + 250</a:t>
            </a:r>
          </a:p>
          <a:p>
            <a:r>
              <a:rPr lang="en-US" dirty="0" smtClean="0"/>
              <a:t>7   </a:t>
            </a:r>
            <a:r>
              <a:rPr lang="en-US" dirty="0" err="1" smtClean="0"/>
              <a:t>com.apple.AppKit</a:t>
            </a:r>
            <a:r>
              <a:rPr lang="en-US" dirty="0" smtClean="0"/>
              <a:t>              	0x966f72b1 -[</a:t>
            </a:r>
            <a:r>
              <a:rPr lang="en-US" dirty="0" err="1" smtClean="0"/>
              <a:t>NSBitmapImageRep</a:t>
            </a:r>
            <a:r>
              <a:rPr lang="en-US" dirty="0" smtClean="0"/>
              <a:t> _</a:t>
            </a:r>
            <a:r>
              <a:rPr lang="en-US" dirty="0" err="1" smtClean="0"/>
              <a:t>freeImage</a:t>
            </a:r>
            <a:r>
              <a:rPr lang="en-US" dirty="0" smtClean="0"/>
              <a:t>] + 39</a:t>
            </a:r>
          </a:p>
          <a:p>
            <a:r>
              <a:rPr lang="en-US" dirty="0" smtClean="0"/>
              <a:t>8   </a:t>
            </a:r>
            <a:r>
              <a:rPr lang="en-US" dirty="0" err="1" smtClean="0"/>
              <a:t>com.apple.AppKit</a:t>
            </a:r>
            <a:r>
              <a:rPr lang="en-US" dirty="0" smtClean="0"/>
              <a:t>              	0x966f7261 -[</a:t>
            </a:r>
            <a:r>
              <a:rPr lang="en-US" dirty="0" err="1" smtClean="0"/>
              <a:t>NSBitmapImageRep</a:t>
            </a:r>
            <a:r>
              <a:rPr lang="en-US" dirty="0" smtClean="0"/>
              <a:t> </a:t>
            </a:r>
            <a:r>
              <a:rPr lang="en-US" dirty="0" err="1" smtClean="0"/>
              <a:t>dealloc</a:t>
            </a:r>
            <a:r>
              <a:rPr lang="en-US" dirty="0" smtClean="0"/>
              <a:t>] + 60</a:t>
            </a:r>
          </a:p>
          <a:p>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Unrepeatable</a:t>
            </a:r>
            <a:endParaRPr lang="en-US" dirty="0"/>
          </a:p>
        </p:txBody>
      </p:sp>
      <p:sp>
        <p:nvSpPr>
          <p:cNvPr id="3" name="Content Placeholder 2"/>
          <p:cNvSpPr>
            <a:spLocks noGrp="1"/>
          </p:cNvSpPr>
          <p:nvPr>
            <p:ph idx="1"/>
          </p:nvPr>
        </p:nvSpPr>
        <p:spPr/>
        <p:txBody>
          <a:bodyPr/>
          <a:lstStyle/>
          <a:p>
            <a:r>
              <a:rPr lang="en-US" dirty="0" smtClean="0"/>
              <a:t>This happen once before as well actually</a:t>
            </a:r>
          </a:p>
          <a:p>
            <a:r>
              <a:rPr lang="en-US" dirty="0" smtClean="0"/>
              <a:t>Try as I might I was unable to repeat the crash</a:t>
            </a:r>
          </a:p>
          <a:p>
            <a:pPr lvl="1"/>
            <a:r>
              <a:rPr lang="en-US" dirty="0" smtClean="0"/>
              <a:t>Even by using </a:t>
            </a:r>
            <a:r>
              <a:rPr lang="en-US" dirty="0" err="1" smtClean="0"/>
              <a:t>GuardMalloc</a:t>
            </a:r>
            <a:endParaRPr lang="en-US" dirty="0" smtClean="0"/>
          </a:p>
          <a:p>
            <a:pPr lvl="1"/>
            <a:r>
              <a:rPr lang="en-US" dirty="0" smtClean="0"/>
              <a:t>And by replaying the whole sequence again</a:t>
            </a:r>
          </a:p>
          <a:p>
            <a:pPr lvl="1"/>
            <a:r>
              <a:rPr lang="en-US" dirty="0" smtClean="0"/>
              <a:t>The issue didn’t show back up … </a:t>
            </a:r>
            <a:r>
              <a:rPr lang="en-US" dirty="0" err="1" smtClean="0"/>
              <a:t>hrm</a:t>
            </a:r>
            <a:r>
              <a:rPr lang="en-US" dirty="0" smtClean="0"/>
              <a:t>….</a:t>
            </a:r>
          </a:p>
          <a:p>
            <a:pPr lvl="2"/>
            <a:r>
              <a:rPr lang="en-US" dirty="0" smtClean="0"/>
              <a:t>Oh well, not really sure what to make of that, could have been some other unrelated system issues that made it crash??  </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7: A different .mov file</a:t>
            </a:r>
            <a:endParaRPr lang="en-US" dirty="0"/>
          </a:p>
        </p:txBody>
      </p:sp>
      <p:sp>
        <p:nvSpPr>
          <p:cNvPr id="3" name="Content Placeholder 2"/>
          <p:cNvSpPr>
            <a:spLocks noGrp="1"/>
          </p:cNvSpPr>
          <p:nvPr>
            <p:ph idx="1"/>
          </p:nvPr>
        </p:nvSpPr>
        <p:spPr>
          <a:xfrm>
            <a:off x="612648" y="1600200"/>
            <a:ext cx="8531352" cy="4495800"/>
          </a:xfrm>
        </p:spPr>
        <p:txBody>
          <a:bodyPr>
            <a:normAutofit fontScale="92500" lnSpcReduction="20000"/>
          </a:bodyPr>
          <a:lstStyle/>
          <a:p>
            <a:r>
              <a:rPr lang="en-US" dirty="0" smtClean="0"/>
              <a:t>Exception Type:  EXC_BAD_ACCESS (SIGSEGV)</a:t>
            </a:r>
          </a:p>
          <a:p>
            <a:r>
              <a:rPr lang="en-US" dirty="0" smtClean="0"/>
              <a:t>Exception Codes: KERN_INVALID_ADDRESS at 0x00000000</a:t>
            </a:r>
            <a:r>
              <a:rPr lang="en-US" b="1" i="1" u="sng" dirty="0" smtClean="0"/>
              <a:t>e276cc60</a:t>
            </a:r>
          </a:p>
          <a:p>
            <a:pPr lvl="1"/>
            <a:r>
              <a:rPr lang="en-US" dirty="0" smtClean="0"/>
              <a:t>Thread 8 Crashed:</a:t>
            </a:r>
          </a:p>
          <a:p>
            <a:pPr lvl="1"/>
            <a:r>
              <a:rPr lang="en-US" dirty="0" smtClean="0"/>
              <a:t>0   ...</a:t>
            </a:r>
            <a:r>
              <a:rPr lang="en-US" dirty="0" err="1" smtClean="0"/>
              <a:t>ickTimeComponents.component</a:t>
            </a:r>
            <a:r>
              <a:rPr lang="en-US" dirty="0" smtClean="0"/>
              <a:t>	0x92ced553 </a:t>
            </a:r>
            <a:r>
              <a:rPr lang="en-US" dirty="0" err="1" smtClean="0"/>
              <a:t>Decompress_c</a:t>
            </a:r>
            <a:r>
              <a:rPr lang="en-US" dirty="0" smtClean="0"/>
              <a:t>::</a:t>
            </a:r>
            <a:r>
              <a:rPr lang="en-US" b="1" u="sng" dirty="0" err="1" smtClean="0"/>
              <a:t>DecodeChromaDC</a:t>
            </a:r>
            <a:r>
              <a:rPr lang="en-US" dirty="0" smtClean="0"/>
              <a:t>(int*) + 39</a:t>
            </a:r>
          </a:p>
          <a:p>
            <a:pPr lvl="1"/>
            <a:r>
              <a:rPr lang="en-US" dirty="0" smtClean="0"/>
              <a:t>1   ...</a:t>
            </a:r>
            <a:r>
              <a:rPr lang="en-US" dirty="0" err="1" smtClean="0"/>
              <a:t>ickTimeComponents.component</a:t>
            </a:r>
            <a:r>
              <a:rPr lang="en-US" dirty="0" smtClean="0"/>
              <a:t>	0x92ced7b4 </a:t>
            </a:r>
            <a:r>
              <a:rPr lang="en-US" dirty="0" err="1" smtClean="0"/>
              <a:t>Decompress_c</a:t>
            </a:r>
            <a:r>
              <a:rPr lang="en-US" dirty="0" smtClean="0"/>
              <a:t>::</a:t>
            </a:r>
            <a:r>
              <a:rPr lang="en-US" dirty="0" err="1" smtClean="0"/>
              <a:t>DecodeChromaBlock</a:t>
            </a:r>
            <a:r>
              <a:rPr lang="en-US" dirty="0" smtClean="0"/>
              <a:t>(long, int, int) + 38</a:t>
            </a:r>
          </a:p>
          <a:p>
            <a:pPr lvl="1"/>
            <a:r>
              <a:rPr lang="en-US" dirty="0" smtClean="0"/>
              <a:t>2   ...</a:t>
            </a:r>
            <a:r>
              <a:rPr lang="en-US" dirty="0" err="1" smtClean="0"/>
              <a:t>ickTimeComponents.component</a:t>
            </a:r>
            <a:r>
              <a:rPr lang="en-US" dirty="0" smtClean="0"/>
              <a:t>	0x92cfb22d </a:t>
            </a:r>
            <a:r>
              <a:rPr lang="en-US" dirty="0" err="1" smtClean="0"/>
              <a:t>Decompress_c</a:t>
            </a:r>
            <a:r>
              <a:rPr lang="en-US" dirty="0" smtClean="0"/>
              <a:t>::</a:t>
            </a:r>
            <a:r>
              <a:rPr lang="en-US" dirty="0" err="1" smtClean="0"/>
              <a:t>DecodeInterFrame</a:t>
            </a:r>
            <a:r>
              <a:rPr lang="en-US" dirty="0" smtClean="0"/>
              <a:t>(int, int*) + 2311</a:t>
            </a:r>
          </a:p>
          <a:p>
            <a:pPr lvl="1"/>
            <a:r>
              <a:rPr lang="en-US" dirty="0" smtClean="0"/>
              <a:t>3   ...</a:t>
            </a:r>
            <a:r>
              <a:rPr lang="en-US" dirty="0" err="1" smtClean="0"/>
              <a:t>ickTimeComponents.component</a:t>
            </a:r>
            <a:r>
              <a:rPr lang="en-US" dirty="0" smtClean="0"/>
              <a:t>	0x92cf0eb1 </a:t>
            </a:r>
            <a:r>
              <a:rPr lang="en-US" dirty="0" err="1" smtClean="0"/>
              <a:t>Decompress_c</a:t>
            </a:r>
            <a:r>
              <a:rPr lang="en-US" dirty="0" smtClean="0"/>
              <a:t>::</a:t>
            </a:r>
            <a:r>
              <a:rPr lang="en-US" dirty="0" err="1" smtClean="0"/>
              <a:t>DecompressFrame</a:t>
            </a:r>
            <a:r>
              <a:rPr lang="en-US" dirty="0" smtClean="0"/>
              <a:t>(unsigned char*, int, </a:t>
            </a:r>
            <a:r>
              <a:rPr lang="en-US" dirty="0" err="1" smtClean="0"/>
              <a:t>FrameBuffer_c</a:t>
            </a:r>
            <a:r>
              <a:rPr lang="en-US" dirty="0" smtClean="0"/>
              <a:t>*, </a:t>
            </a:r>
            <a:r>
              <a:rPr lang="en-US" dirty="0" err="1" smtClean="0"/>
              <a:t>DecompressParams_t</a:t>
            </a:r>
            <a:r>
              <a:rPr lang="en-US" dirty="0" smtClean="0"/>
              <a:t>*) + 1091</a:t>
            </a:r>
          </a:p>
          <a:p>
            <a:endParaRPr lang="en-US" dirty="0"/>
          </a:p>
        </p:txBody>
      </p:sp>
      <p:sp>
        <p:nvSpPr>
          <p:cNvPr id="4" name="Left Arrow 3"/>
          <p:cNvSpPr/>
          <p:nvPr/>
        </p:nvSpPr>
        <p:spPr>
          <a:xfrm>
            <a:off x="4038600" y="2362200"/>
            <a:ext cx="3810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Always here</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Hrm</a:t>
            </a:r>
            <a:r>
              <a:rPr lang="en-US" dirty="0" smtClean="0"/>
              <a:t>, again no obvious ‘text’ nearby</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0" y="1905000"/>
            <a:ext cx="9144000" cy="1447800"/>
          </a:xfrm>
          <a:prstGeom prst="rect">
            <a:avLst/>
          </a:prstGeom>
          <a:noFill/>
          <a:ln w="9525">
            <a:noFill/>
            <a:miter lim="800000"/>
            <a:headEnd/>
            <a:tailEnd/>
          </a:ln>
          <a:effectLst/>
        </p:spPr>
      </p:pic>
      <p:sp>
        <p:nvSpPr>
          <p:cNvPr id="5" name="TextBox 4"/>
          <p:cNvSpPr txBox="1"/>
          <p:nvPr/>
        </p:nvSpPr>
        <p:spPr>
          <a:xfrm>
            <a:off x="1371600" y="3962400"/>
            <a:ext cx="6297045" cy="1477328"/>
          </a:xfrm>
          <a:prstGeom prst="rect">
            <a:avLst/>
          </a:prstGeom>
          <a:noFill/>
        </p:spPr>
        <p:txBody>
          <a:bodyPr wrap="none" rtlCol="0">
            <a:spAutoFit/>
          </a:bodyPr>
          <a:lstStyle/>
          <a:p>
            <a:r>
              <a:rPr lang="en-US" dirty="0" smtClean="0"/>
              <a:t>Other bytes like 00, 11, 80, and FF caused the exception as well</a:t>
            </a:r>
          </a:p>
          <a:p>
            <a:endParaRPr lang="en-US" dirty="0" smtClean="0"/>
          </a:p>
          <a:p>
            <a:r>
              <a:rPr lang="en-US" dirty="0" smtClean="0"/>
              <a:t>And bummer, there’s no .</a:t>
            </a:r>
            <a:r>
              <a:rPr lang="en-US" dirty="0" err="1" smtClean="0"/>
              <a:t>mov</a:t>
            </a:r>
            <a:r>
              <a:rPr lang="en-US" dirty="0" smtClean="0"/>
              <a:t> template freely available for 010</a:t>
            </a:r>
          </a:p>
          <a:p>
            <a:endParaRPr lang="en-US" dirty="0" smtClean="0"/>
          </a:p>
          <a:p>
            <a:r>
              <a:rPr lang="en-US" dirty="0" smtClean="0"/>
              <a:t>I suppose I’ll need to figure out what that byte represents. </a:t>
            </a:r>
            <a:r>
              <a:rPr lang="en-US" dirty="0" smtClean="0">
                <a:sym typeface="Wingdings" pitchFamily="2" charset="2"/>
              </a:rPr>
              <a:t></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766048" cy="990600"/>
          </a:xfrm>
        </p:spPr>
        <p:txBody>
          <a:bodyPr>
            <a:normAutofit/>
          </a:bodyPr>
          <a:lstStyle/>
          <a:p>
            <a:r>
              <a:rPr lang="en-US" dirty="0" smtClean="0"/>
              <a:t>We could get “arbitrary” value into eax</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066800" y="1666875"/>
            <a:ext cx="6594475" cy="4840176"/>
          </a:xfrm>
          <a:prstGeom prst="rect">
            <a:avLst/>
          </a:prstGeom>
          <a:noFill/>
          <a:ln w="9525">
            <a:noFill/>
            <a:miter lim="800000"/>
            <a:headEnd/>
            <a:tailEnd/>
          </a:ln>
          <a:effectLst/>
        </p:spPr>
      </p:pic>
      <p:sp>
        <p:nvSpPr>
          <p:cNvPr id="6" name="Oval 5"/>
          <p:cNvSpPr/>
          <p:nvPr/>
        </p:nvSpPr>
        <p:spPr>
          <a:xfrm>
            <a:off x="5715000" y="1752600"/>
            <a:ext cx="2514600" cy="1219200"/>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r>
              <a:rPr lang="en-US" sz="2000" dirty="0" smtClean="0"/>
              <a:t>If we control contents in eax or </a:t>
            </a:r>
            <a:r>
              <a:rPr lang="en-US" sz="2000" dirty="0" err="1" smtClean="0"/>
              <a:t>ebx</a:t>
            </a:r>
            <a:endParaRPr lang="en-US" sz="20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Strange to see NOPs in eax</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err="1" smtClean="0"/>
              <a:t>gdb</a:t>
            </a:r>
            <a:r>
              <a:rPr lang="en-US" dirty="0" smtClean="0"/>
              <a:t>) </a:t>
            </a:r>
            <a:r>
              <a:rPr lang="en-US" dirty="0" err="1" smtClean="0"/>
              <a:t>i</a:t>
            </a:r>
            <a:r>
              <a:rPr lang="en-US" dirty="0" smtClean="0"/>
              <a:t> r</a:t>
            </a:r>
          </a:p>
          <a:p>
            <a:pPr>
              <a:buNone/>
            </a:pPr>
            <a:r>
              <a:rPr lang="en-US" dirty="0" smtClean="0"/>
              <a:t>eax            0x90909090	</a:t>
            </a:r>
          </a:p>
          <a:p>
            <a:pPr>
              <a:buNone/>
            </a:pPr>
            <a:r>
              <a:rPr lang="en-US" dirty="0" err="1" smtClean="0"/>
              <a:t>ecx</a:t>
            </a:r>
            <a:r>
              <a:rPr lang="en-US" dirty="0" smtClean="0"/>
              <a:t>            0x19a9cb48	</a:t>
            </a:r>
          </a:p>
          <a:p>
            <a:pPr>
              <a:buNone/>
            </a:pPr>
            <a:r>
              <a:rPr lang="en-US" dirty="0" err="1" smtClean="0"/>
              <a:t>edx</a:t>
            </a:r>
            <a:r>
              <a:rPr lang="en-US" dirty="0" smtClean="0"/>
              <a:t>            0x9f5600	</a:t>
            </a:r>
          </a:p>
          <a:p>
            <a:pPr>
              <a:buNone/>
            </a:pPr>
            <a:r>
              <a:rPr lang="en-US" dirty="0" err="1" smtClean="0"/>
              <a:t>ebx</a:t>
            </a:r>
            <a:r>
              <a:rPr lang="en-US" dirty="0" smtClean="0"/>
              <a:t>            0x92ced53a	</a:t>
            </a:r>
          </a:p>
          <a:p>
            <a:pPr>
              <a:buNone/>
            </a:pPr>
            <a:r>
              <a:rPr lang="en-US" dirty="0" err="1" smtClean="0"/>
              <a:t>esp</a:t>
            </a:r>
            <a:r>
              <a:rPr lang="en-US" dirty="0" smtClean="0"/>
              <a:t>            0xb04cb900	</a:t>
            </a:r>
          </a:p>
          <a:p>
            <a:pPr>
              <a:buNone/>
            </a:pPr>
            <a:r>
              <a:rPr lang="en-US" dirty="0" err="1" smtClean="0"/>
              <a:t>ebp</a:t>
            </a:r>
            <a:r>
              <a:rPr lang="en-US" dirty="0" smtClean="0"/>
              <a:t>            0xb04cb948	</a:t>
            </a:r>
          </a:p>
          <a:p>
            <a:pPr>
              <a:buNone/>
            </a:pPr>
            <a:r>
              <a:rPr lang="en-US" dirty="0" err="1" smtClean="0"/>
              <a:t>esi</a:t>
            </a:r>
            <a:r>
              <a:rPr lang="en-US" dirty="0" smtClean="0"/>
              <a:t>            0x9f5600	</a:t>
            </a:r>
          </a:p>
          <a:p>
            <a:pPr>
              <a:buNone/>
            </a:pPr>
            <a:r>
              <a:rPr lang="en-US" dirty="0" err="1" smtClean="0"/>
              <a:t>edi</a:t>
            </a:r>
            <a:r>
              <a:rPr lang="en-US" dirty="0" smtClean="0"/>
              <a:t>            0x1c727fff	</a:t>
            </a:r>
          </a:p>
          <a:p>
            <a:pPr>
              <a:buNone/>
            </a:pPr>
            <a:r>
              <a:rPr lang="en-US" dirty="0" err="1" smtClean="0"/>
              <a:t>eip</a:t>
            </a:r>
            <a:r>
              <a:rPr lang="en-US" dirty="0" smtClean="0"/>
              <a:t>            0x92ced553 </a:t>
            </a:r>
            <a:endParaRPr lang="en-US" dirty="0" smtClean="0"/>
          </a:p>
          <a:p>
            <a:pPr>
              <a:buNone/>
            </a:pPr>
            <a:endParaRPr lang="en-US" sz="1900" dirty="0" smtClean="0"/>
          </a:p>
          <a:p>
            <a:pPr>
              <a:buNone/>
            </a:pPr>
            <a:r>
              <a:rPr lang="en-US" sz="1900" dirty="0" smtClean="0"/>
              <a:t>&lt;_</a:t>
            </a:r>
            <a:r>
              <a:rPr lang="en-US" sz="1900" dirty="0" smtClean="0"/>
              <a:t>ZN12Decompress_c14DecodeChromaDCEPi+39</a:t>
            </a:r>
            <a:r>
              <a:rPr lang="en-US" sz="1900" dirty="0" smtClean="0"/>
              <a:t>&gt;:</a:t>
            </a:r>
          </a:p>
          <a:p>
            <a:pPr>
              <a:buNone/>
            </a:pPr>
            <a:r>
              <a:rPr lang="en-US" sz="2800" dirty="0" smtClean="0">
                <a:solidFill>
                  <a:srgbClr val="FF0000"/>
                </a:solidFill>
              </a:rPr>
              <a:t>mov </a:t>
            </a:r>
            <a:r>
              <a:rPr lang="en-US" sz="2800" dirty="0" smtClean="0"/>
              <a:t>   </a:t>
            </a:r>
            <a:r>
              <a:rPr lang="en-US" sz="2800" dirty="0" err="1" smtClean="0">
                <a:solidFill>
                  <a:srgbClr val="FF0000"/>
                </a:solidFill>
              </a:rPr>
              <a:t>eax,DWORD</a:t>
            </a:r>
            <a:r>
              <a:rPr lang="en-US" sz="2800" dirty="0" smtClean="0">
                <a:solidFill>
                  <a:srgbClr val="FF0000"/>
                </a:solidFill>
              </a:rPr>
              <a:t> PTR [</a:t>
            </a:r>
            <a:r>
              <a:rPr lang="en-US" sz="2800" dirty="0" err="1" smtClean="0">
                <a:solidFill>
                  <a:srgbClr val="FF0000"/>
                </a:solidFill>
              </a:rPr>
              <a:t>ebx+eax</a:t>
            </a:r>
            <a:r>
              <a:rPr lang="en-US" sz="2800" dirty="0" smtClean="0">
                <a:solidFill>
                  <a:srgbClr val="FF0000"/>
                </a:solidFill>
              </a:rPr>
              <a:t>*4+0xb90f4e6]</a:t>
            </a:r>
            <a:endParaRPr lang="en-US" sz="2800" dirty="0">
              <a:solidFill>
                <a:srgbClr val="FF0000"/>
              </a:solidFill>
            </a:endParaRPr>
          </a:p>
        </p:txBody>
      </p:sp>
      <p:sp>
        <p:nvSpPr>
          <p:cNvPr id="4" name="Left Arrow 3"/>
          <p:cNvSpPr/>
          <p:nvPr/>
        </p:nvSpPr>
        <p:spPr>
          <a:xfrm>
            <a:off x="3810000" y="914400"/>
            <a:ext cx="3886200" cy="1219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Odd, and in my file as well</a:t>
            </a:r>
            <a:endParaRPr lang="en-US" dirty="0"/>
          </a:p>
        </p:txBody>
      </p:sp>
      <p:sp>
        <p:nvSpPr>
          <p:cNvPr id="5" name="Left Arrow 4"/>
          <p:cNvSpPr/>
          <p:nvPr/>
        </p:nvSpPr>
        <p:spPr>
          <a:xfrm>
            <a:off x="3733800" y="2209800"/>
            <a:ext cx="4114800" cy="1066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Interesting, looks like exec </a:t>
            </a:r>
            <a:r>
              <a:rPr lang="en-US" dirty="0" err="1" smtClean="0"/>
              <a:t>addr</a:t>
            </a:r>
            <a:r>
              <a:rPr lang="en-US" dirty="0" smtClean="0"/>
              <a:t>, since similar to EIP</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Potential</a:t>
            </a:r>
            <a:endParaRPr lang="en-US" dirty="0"/>
          </a:p>
        </p:txBody>
      </p:sp>
      <p:sp>
        <p:nvSpPr>
          <p:cNvPr id="3" name="Content Placeholder 2"/>
          <p:cNvSpPr>
            <a:spLocks noGrp="1"/>
          </p:cNvSpPr>
          <p:nvPr>
            <p:ph idx="1"/>
          </p:nvPr>
        </p:nvSpPr>
        <p:spPr/>
        <p:txBody>
          <a:bodyPr/>
          <a:lstStyle/>
          <a:p>
            <a:r>
              <a:rPr lang="en-US" dirty="0" smtClean="0">
                <a:solidFill>
                  <a:srgbClr val="FF0000"/>
                </a:solidFill>
              </a:rPr>
              <a:t>No write</a:t>
            </a:r>
            <a:r>
              <a:rPr lang="en-US" dirty="0" smtClean="0"/>
              <a:t>, but we do control a pointer that gets constructed</a:t>
            </a:r>
          </a:p>
          <a:p>
            <a:r>
              <a:rPr lang="en-US" dirty="0" smtClean="0"/>
              <a:t>If it writes to that pointer later we could be in business</a:t>
            </a:r>
          </a:p>
          <a:p>
            <a:r>
              <a:rPr lang="en-US" dirty="0" smtClean="0">
                <a:solidFill>
                  <a:srgbClr val="FF0000"/>
                </a:solidFill>
              </a:rPr>
              <a:t>So, well, go ahead you have homework </a:t>
            </a:r>
            <a:r>
              <a:rPr lang="en-US" dirty="0" smtClean="0">
                <a:solidFill>
                  <a:srgbClr val="FF0000"/>
                </a:solidFill>
              </a:rPr>
              <a:t>now</a:t>
            </a:r>
          </a:p>
          <a:p>
            <a:pPr lvl="1"/>
            <a:r>
              <a:rPr lang="en-US" dirty="0" smtClean="0">
                <a:solidFill>
                  <a:srgbClr val="FF0000"/>
                </a:solidFill>
              </a:rPr>
              <a:t>Not fixed</a:t>
            </a:r>
          </a:p>
          <a:p>
            <a:pPr lvl="1"/>
            <a:r>
              <a:rPr lang="en-US" dirty="0" smtClean="0">
                <a:solidFill>
                  <a:srgbClr val="FF0000"/>
                </a:solidFill>
              </a:rPr>
              <a:t>“0day” crash</a:t>
            </a:r>
            <a:endParaRPr lang="en-US" dirty="0">
              <a:solidFill>
                <a:srgbClr val="FF0000"/>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8: .</a:t>
            </a:r>
            <a:r>
              <a:rPr lang="en-US" dirty="0" err="1" smtClean="0"/>
              <a:t>avi</a:t>
            </a:r>
            <a:r>
              <a:rPr lang="en-US" dirty="0" smtClean="0"/>
              <a:t> file</a:t>
            </a:r>
            <a:endParaRPr lang="en-US" dirty="0"/>
          </a:p>
        </p:txBody>
      </p:sp>
      <p:sp>
        <p:nvSpPr>
          <p:cNvPr id="3" name="Content Placeholder 2"/>
          <p:cNvSpPr>
            <a:spLocks noGrp="1"/>
          </p:cNvSpPr>
          <p:nvPr>
            <p:ph idx="1"/>
          </p:nvPr>
        </p:nvSpPr>
        <p:spPr/>
        <p:txBody>
          <a:bodyPr/>
          <a:lstStyle/>
          <a:p>
            <a:r>
              <a:rPr lang="en-US" dirty="0" smtClean="0"/>
              <a:t>Breakpoint 1, 0x900e8c50 in </a:t>
            </a:r>
            <a:r>
              <a:rPr lang="en-US" dirty="0" err="1" smtClean="0"/>
              <a:t>ptrace</a:t>
            </a:r>
            <a:r>
              <a:rPr lang="en-US" dirty="0" smtClean="0"/>
              <a:t> ()QuickTime Player(39147,0xa004b720) malloc: *** </a:t>
            </a:r>
            <a:r>
              <a:rPr lang="en-US" dirty="0" err="1" smtClean="0"/>
              <a:t>mmap</a:t>
            </a:r>
            <a:r>
              <a:rPr lang="en-US" dirty="0" smtClean="0"/>
              <a:t>(size=1778397184) failed (error code=12)*** error: can't allocate region*** set a breakpoint in </a:t>
            </a:r>
            <a:r>
              <a:rPr lang="en-US" dirty="0" err="1" smtClean="0"/>
              <a:t>malloc_error_break</a:t>
            </a:r>
            <a:r>
              <a:rPr lang="en-US" dirty="0" smtClean="0"/>
              <a:t> to debug</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Blah, doesn’t look good</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t>
            </a:r>
            <a:r>
              <a:rPr lang="en-US" dirty="0" err="1" smtClean="0"/>
              <a:t>gdb</a:t>
            </a:r>
            <a:r>
              <a:rPr lang="en-US" dirty="0" smtClean="0"/>
              <a:t>) </a:t>
            </a:r>
            <a:r>
              <a:rPr lang="en-US" dirty="0" err="1" smtClean="0"/>
              <a:t>bt</a:t>
            </a:r>
            <a:endParaRPr lang="en-US" dirty="0" smtClean="0"/>
          </a:p>
          <a:p>
            <a:r>
              <a:rPr lang="en-US" dirty="0" smtClean="0"/>
              <a:t>#0  0x9018f4a9 in </a:t>
            </a:r>
            <a:r>
              <a:rPr lang="en-US" dirty="0" err="1" smtClean="0"/>
              <a:t>malloc_error_break</a:t>
            </a:r>
            <a:r>
              <a:rPr lang="en-US" dirty="0" smtClean="0"/>
              <a:t> ()</a:t>
            </a:r>
          </a:p>
          <a:p>
            <a:r>
              <a:rPr lang="en-US" dirty="0" smtClean="0"/>
              <a:t>#1  0x9018a497 in </a:t>
            </a:r>
            <a:r>
              <a:rPr lang="en-US" dirty="0" err="1" smtClean="0"/>
              <a:t>szone_error</a:t>
            </a:r>
            <a:r>
              <a:rPr lang="en-US" dirty="0" smtClean="0"/>
              <a:t> ()</a:t>
            </a:r>
          </a:p>
          <a:p>
            <a:r>
              <a:rPr lang="en-US" dirty="0" smtClean="0"/>
              <a:t>#2  0x900b78d6 in </a:t>
            </a:r>
            <a:r>
              <a:rPr lang="en-US" dirty="0" err="1" smtClean="0"/>
              <a:t>allocate_pages</a:t>
            </a:r>
            <a:r>
              <a:rPr lang="en-US" dirty="0" smtClean="0"/>
              <a:t> ()</a:t>
            </a:r>
          </a:p>
          <a:p>
            <a:r>
              <a:rPr lang="en-US" dirty="0" smtClean="0"/>
              <a:t>#3  0x900b80c2 in </a:t>
            </a:r>
            <a:r>
              <a:rPr lang="en-US" dirty="0" err="1" smtClean="0"/>
              <a:t>large_and_huge_malloc</a:t>
            </a:r>
            <a:r>
              <a:rPr lang="en-US" dirty="0" smtClean="0"/>
              <a:t> ()</a:t>
            </a:r>
          </a:p>
          <a:p>
            <a:r>
              <a:rPr lang="en-US" dirty="0" smtClean="0"/>
              <a:t>#4  0x900af228 in </a:t>
            </a:r>
            <a:r>
              <a:rPr lang="en-US" dirty="0" err="1" smtClean="0"/>
              <a:t>szone_malloc</a:t>
            </a:r>
            <a:r>
              <a:rPr lang="en-US" dirty="0" smtClean="0"/>
              <a:t> ()</a:t>
            </a:r>
          </a:p>
          <a:p>
            <a:r>
              <a:rPr lang="en-US" dirty="0" smtClean="0"/>
              <a:t>#5  0x900af018 in </a:t>
            </a:r>
            <a:r>
              <a:rPr lang="en-US" dirty="0" err="1" smtClean="0"/>
              <a:t>malloc_zone_malloc</a:t>
            </a:r>
            <a:r>
              <a:rPr lang="en-US" dirty="0" smtClean="0"/>
              <a:t> ()</a:t>
            </a:r>
          </a:p>
          <a:p>
            <a:r>
              <a:rPr lang="en-US" dirty="0" smtClean="0"/>
              <a:t>#6  0x900aefac in malloc ()</a:t>
            </a:r>
          </a:p>
          <a:p>
            <a:r>
              <a:rPr lang="en-US" dirty="0" smtClean="0"/>
              <a:t>#7  0x91aec76e in v2m_allocateFakeCodecMemory ()</a:t>
            </a:r>
          </a:p>
          <a:p>
            <a:r>
              <a:rPr lang="en-US" dirty="0" smtClean="0"/>
              <a:t>#8  0x91af0494 in </a:t>
            </a:r>
            <a:r>
              <a:rPr lang="en-US" dirty="0" err="1" smtClean="0"/>
              <a:t>loadTheChunk</a:t>
            </a:r>
            <a:r>
              <a:rPr lang="en-US" dirty="0" smtClean="0"/>
              <a:t> ()</a:t>
            </a:r>
          </a:p>
          <a:p>
            <a:r>
              <a:rPr lang="en-US" dirty="0" smtClean="0"/>
              <a:t>#9  0x91af4bf3 in </a:t>
            </a:r>
            <a:r>
              <a:rPr lang="en-US" dirty="0" err="1" smtClean="0"/>
              <a:t>addNewSchedule</a:t>
            </a:r>
            <a:r>
              <a:rPr lang="en-US" dirty="0" smtClean="0"/>
              <a:t> ()</a:t>
            </a:r>
          </a:p>
          <a:p>
            <a:r>
              <a:rPr lang="en-US" dirty="0" smtClean="0"/>
              <a:t>#10 0x91af5610 in </a:t>
            </a:r>
            <a:r>
              <a:rPr lang="en-US" dirty="0" err="1" smtClean="0"/>
              <a:t>LoadAFrame</a:t>
            </a:r>
            <a:r>
              <a:rPr lang="en-US" dirty="0" smtClean="0"/>
              <a:t> ()</a:t>
            </a:r>
          </a:p>
          <a:p>
            <a:r>
              <a:rPr lang="en-US" dirty="0" smtClean="0"/>
              <a:t>#11 0x91afa76b in v2m_doWhatTheMentorTellsUs ()</a:t>
            </a:r>
          </a:p>
          <a:p>
            <a:r>
              <a:rPr lang="en-US" dirty="0" smtClean="0"/>
              <a:t>#12 0x91afc375 in Video2MoviesTask ()</a:t>
            </a:r>
          </a:p>
          <a:p>
            <a:r>
              <a:rPr lang="en-US" dirty="0" smtClean="0"/>
              <a:t>#13 0x95e7509f in </a:t>
            </a:r>
            <a:r>
              <a:rPr lang="en-US" dirty="0" err="1" smtClean="0"/>
              <a:t>CallComponentFunctionCommon</a:t>
            </a:r>
            <a:r>
              <a:rPr lang="en-US" dirty="0" smtClean="0"/>
              <a:t> ()</a:t>
            </a:r>
          </a:p>
          <a:p>
            <a:r>
              <a:rPr lang="en-US" dirty="0" smtClean="0"/>
              <a:t>#14 0x91aeb505 in Video2ComponentDispatch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Disclaimer</a:t>
            </a:r>
            <a:endParaRPr lang="en-US" dirty="0"/>
          </a:p>
        </p:txBody>
      </p:sp>
      <p:sp>
        <p:nvSpPr>
          <p:cNvPr id="3" name="Content Placeholder 2"/>
          <p:cNvSpPr>
            <a:spLocks noGrp="1"/>
          </p:cNvSpPr>
          <p:nvPr>
            <p:ph idx="1"/>
          </p:nvPr>
        </p:nvSpPr>
        <p:spPr/>
        <p:txBody>
          <a:bodyPr>
            <a:normAutofit/>
          </a:bodyPr>
          <a:lstStyle/>
          <a:p>
            <a:r>
              <a:rPr lang="en-US" dirty="0" smtClean="0"/>
              <a:t>We’ll see as we move through - not an exact science</a:t>
            </a:r>
          </a:p>
          <a:p>
            <a:r>
              <a:rPr lang="en-US" dirty="0" smtClean="0"/>
              <a:t>If it were easy Microsoft would be right more than 40% </a:t>
            </a:r>
          </a:p>
          <a:p>
            <a:pPr lvl="1"/>
            <a:r>
              <a:rPr lang="en-US" dirty="0" smtClean="0"/>
              <a:t>As to rather exploit code will show up or not for a particular bug</a:t>
            </a:r>
          </a:p>
          <a:p>
            <a:pPr lvl="2"/>
            <a:r>
              <a:rPr lang="en-US" dirty="0" smtClean="0"/>
              <a:t>http://tech.slashdot.org/article.pl?sid=08/11/14/0617229&amp;from=rss</a:t>
            </a:r>
          </a:p>
          <a:p>
            <a:r>
              <a:rPr lang="en-US" dirty="0" smtClean="0"/>
              <a:t>Other the other hand, getting a handle on the basics is certainly possible in a 1hr talk</a:t>
            </a:r>
          </a:p>
          <a:p>
            <a:pPr lvl="1"/>
            <a:r>
              <a:rPr lang="en-US" dirty="0" smtClean="0"/>
              <a:t>Getting hands on practice is of course something different … so go and fuzz something</a:t>
            </a:r>
          </a:p>
          <a:p>
            <a:pPr lvl="2"/>
            <a:r>
              <a:rPr lang="en-US" dirty="0" smtClean="0"/>
              <a:t>The hardest part of most projects is still getting started</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9: 3</a:t>
            </a:r>
            <a:r>
              <a:rPr lang="en-US" baseline="30000" dirty="0" smtClean="0"/>
              <a:t>rd</a:t>
            </a:r>
            <a:r>
              <a:rPr lang="en-US" dirty="0" smtClean="0"/>
              <a:t> .mov</a:t>
            </a:r>
            <a:endParaRPr lang="en-US" dirty="0"/>
          </a:p>
        </p:txBody>
      </p:sp>
      <p:sp>
        <p:nvSpPr>
          <p:cNvPr id="3" name="Content Placeholder 2"/>
          <p:cNvSpPr>
            <a:spLocks noGrp="1"/>
          </p:cNvSpPr>
          <p:nvPr>
            <p:ph idx="1"/>
          </p:nvPr>
        </p:nvSpPr>
        <p:spPr>
          <a:xfrm>
            <a:off x="285750" y="1143000"/>
            <a:ext cx="8477250" cy="5181600"/>
          </a:xfrm>
        </p:spPr>
        <p:txBody>
          <a:bodyPr numCol="1"/>
          <a:lstStyle/>
          <a:p>
            <a:pPr>
              <a:buNone/>
            </a:pPr>
            <a:r>
              <a:rPr lang="en-US" sz="1700" dirty="0" smtClean="0"/>
              <a:t>Thread 8 Crashed:</a:t>
            </a:r>
          </a:p>
          <a:p>
            <a:pPr>
              <a:buNone/>
            </a:pPr>
            <a:r>
              <a:rPr lang="pt-BR" sz="1700" dirty="0" smtClean="0"/>
              <a:t>0   QuickTimeH264.scalar                0x1562212e JVTCompEncodeFrame + 2662083</a:t>
            </a:r>
          </a:p>
          <a:p>
            <a:pPr>
              <a:buNone/>
            </a:pPr>
            <a:r>
              <a:rPr lang="en-US" sz="1700" dirty="0" smtClean="0"/>
              <a:t>1   QuickTimeH264.scalar                0x156e967b </a:t>
            </a:r>
            <a:r>
              <a:rPr lang="en-US" sz="1700" dirty="0" err="1" smtClean="0"/>
              <a:t>JVTLibDecoDispose</a:t>
            </a:r>
            <a:r>
              <a:rPr lang="en-US" sz="1700" dirty="0" smtClean="0"/>
              <a:t> + 131805</a:t>
            </a:r>
          </a:p>
          <a:p>
            <a:pPr>
              <a:buNone/>
            </a:pPr>
            <a:r>
              <a:rPr lang="pt-BR" sz="1700" dirty="0" smtClean="0"/>
              <a:t>2   QuickTimeH264.scalar                0x156a618c JVTCompEncodeFrame + 3202849</a:t>
            </a:r>
          </a:p>
          <a:p>
            <a:pPr>
              <a:buNone/>
            </a:pPr>
            <a:r>
              <a:rPr lang="en-US" sz="1700" dirty="0" smtClean="0"/>
              <a:t>3   QuickTimeH264.scalar                0x156a40db </a:t>
            </a:r>
            <a:r>
              <a:rPr lang="en-US" sz="1700" dirty="0" err="1" smtClean="0"/>
              <a:t>JVTCompEncodeFrame</a:t>
            </a:r>
            <a:r>
              <a:rPr lang="en-US" sz="1700" dirty="0" smtClean="0"/>
              <a:t> + 3194480</a:t>
            </a:r>
          </a:p>
          <a:p>
            <a:pPr>
              <a:buNone/>
            </a:pPr>
            <a:r>
              <a:rPr lang="en-US" sz="1700" dirty="0" smtClean="0"/>
              <a:t>4   QuickTimeH264.scalar                0x15671565 </a:t>
            </a:r>
            <a:r>
              <a:rPr lang="en-US" sz="1700" dirty="0" err="1" smtClean="0"/>
              <a:t>JVTCompEncodeFrame</a:t>
            </a:r>
            <a:r>
              <a:rPr lang="en-US" sz="1700" dirty="0" smtClean="0"/>
              <a:t> + 2986746</a:t>
            </a:r>
          </a:p>
          <a:p>
            <a:pPr>
              <a:buNone/>
            </a:pPr>
            <a:r>
              <a:rPr lang="en-US" sz="1700" dirty="0" smtClean="0"/>
              <a:t>5   </a:t>
            </a:r>
            <a:r>
              <a:rPr lang="en-US" sz="1700" dirty="0" err="1" smtClean="0"/>
              <a:t>libSystem.B.dylib</a:t>
            </a:r>
            <a:r>
              <a:rPr lang="en-US" sz="1700" dirty="0" smtClean="0"/>
              <a:t>                   0x9085d095 _</a:t>
            </a:r>
            <a:r>
              <a:rPr lang="en-US" sz="1700" dirty="0" err="1" smtClean="0"/>
              <a:t>pthread_start</a:t>
            </a:r>
            <a:r>
              <a:rPr lang="en-US" sz="1700" dirty="0" smtClean="0"/>
              <a:t> + 321</a:t>
            </a:r>
          </a:p>
          <a:p>
            <a:pPr>
              <a:buNone/>
            </a:pPr>
            <a:r>
              <a:rPr lang="en-US" sz="1700" dirty="0" smtClean="0"/>
              <a:t>6   </a:t>
            </a:r>
            <a:r>
              <a:rPr lang="en-US" sz="1700" dirty="0" err="1" smtClean="0"/>
              <a:t>libSystem.B.dylib</a:t>
            </a:r>
            <a:r>
              <a:rPr lang="en-US" sz="1700" dirty="0" smtClean="0"/>
              <a:t>                   0x9085cf52 </a:t>
            </a:r>
            <a:r>
              <a:rPr lang="en-US" sz="1700" dirty="0" err="1" smtClean="0"/>
              <a:t>thread_start</a:t>
            </a:r>
            <a:r>
              <a:rPr lang="en-US" sz="1700" dirty="0" smtClean="0"/>
              <a:t> + 34</a:t>
            </a:r>
          </a:p>
          <a:p>
            <a:pPr>
              <a:buNone/>
            </a:pPr>
            <a:endParaRPr lang="en-US" sz="1700" dirty="0" smtClean="0"/>
          </a:p>
          <a:p>
            <a:pPr>
              <a:buNone/>
            </a:pPr>
            <a:endParaRPr lang="en-US" sz="1700" dirty="0" smtClean="0"/>
          </a:p>
          <a:p>
            <a:pPr>
              <a:buNone/>
            </a:pPr>
            <a:r>
              <a:rPr lang="en-US" sz="1700" dirty="0" smtClean="0"/>
              <a:t>Program received signal EXC_BAD_ACCESS, Could not access memory.</a:t>
            </a:r>
          </a:p>
          <a:p>
            <a:pPr>
              <a:buNone/>
            </a:pPr>
            <a:r>
              <a:rPr lang="en-US" sz="1700" dirty="0" smtClean="0"/>
              <a:t>Reason: KERN_PROTECTION_FAILURE at address: </a:t>
            </a:r>
            <a:r>
              <a:rPr lang="en-US" sz="1700" b="1" dirty="0" smtClean="0">
                <a:solidFill>
                  <a:srgbClr val="FF0000"/>
                </a:solidFill>
                <a:effectLst>
                  <a:outerShdw blurRad="38100" dist="38100" dir="2700000" algn="tl">
                    <a:srgbClr val="000000">
                      <a:alpha val="43137"/>
                    </a:srgbClr>
                  </a:outerShdw>
                </a:effectLst>
              </a:rPr>
              <a:t>0x00000044</a:t>
            </a:r>
          </a:p>
          <a:p>
            <a:pPr>
              <a:buNone/>
            </a:pPr>
            <a:r>
              <a:rPr lang="en-US" sz="1700" dirty="0" smtClean="0"/>
              <a:t>[Switching to process 12516 thread 0x9b03]</a:t>
            </a:r>
          </a:p>
          <a:p>
            <a:pPr>
              <a:buNone/>
            </a:pPr>
            <a:r>
              <a:rPr lang="en-US" sz="1700" dirty="0" smtClean="0"/>
              <a:t>0x1564312e in </a:t>
            </a:r>
            <a:r>
              <a:rPr lang="en-US" sz="1700" dirty="0" err="1" smtClean="0"/>
              <a:t>JVTCompEncodeFrame</a:t>
            </a:r>
            <a:r>
              <a:rPr lang="en-US" sz="1700" dirty="0" smtClean="0"/>
              <a:t>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 Null </a:t>
            </a:r>
            <a:r>
              <a:rPr lang="en-US" dirty="0" err="1" smtClean="0"/>
              <a:t>Ptr</a:t>
            </a:r>
            <a:r>
              <a:rPr lang="en-US" dirty="0" smtClean="0"/>
              <a:t> Exception</a:t>
            </a:r>
            <a:endParaRPr lang="en-US" dirty="0"/>
          </a:p>
        </p:txBody>
      </p:sp>
      <p:sp>
        <p:nvSpPr>
          <p:cNvPr id="3" name="Content Placeholder 2"/>
          <p:cNvSpPr>
            <a:spLocks noGrp="1"/>
          </p:cNvSpPr>
          <p:nvPr>
            <p:ph idx="1"/>
          </p:nvPr>
        </p:nvSpPr>
        <p:spPr>
          <a:xfrm>
            <a:off x="514350" y="1174750"/>
            <a:ext cx="8324850" cy="5149850"/>
          </a:xfrm>
        </p:spPr>
        <p:txBody>
          <a:bodyPr/>
          <a:lstStyle/>
          <a:p>
            <a:pPr>
              <a:buNone/>
            </a:pPr>
            <a:r>
              <a:rPr lang="en-US" sz="1900" dirty="0" smtClean="0"/>
              <a:t>(gdb) </a:t>
            </a:r>
            <a:r>
              <a:rPr lang="en-US" sz="1900" dirty="0" err="1" smtClean="0"/>
              <a:t>bt</a:t>
            </a:r>
            <a:endParaRPr lang="en-US" sz="1900" dirty="0" smtClean="0"/>
          </a:p>
          <a:p>
            <a:pPr>
              <a:buNone/>
            </a:pPr>
            <a:r>
              <a:rPr lang="en-US" sz="1900" dirty="0" smtClean="0"/>
              <a:t>#0  0x1564312e in </a:t>
            </a:r>
            <a:r>
              <a:rPr lang="en-US" sz="1900" dirty="0" err="1" smtClean="0"/>
              <a:t>JVTCompEncodeFrame</a:t>
            </a:r>
            <a:r>
              <a:rPr lang="en-US" sz="1900" dirty="0" smtClean="0"/>
              <a:t> ()</a:t>
            </a:r>
          </a:p>
          <a:p>
            <a:pPr>
              <a:buNone/>
            </a:pPr>
            <a:r>
              <a:rPr lang="en-US" sz="1900" dirty="0" smtClean="0"/>
              <a:t>#1  0x1570a67b in </a:t>
            </a:r>
            <a:r>
              <a:rPr lang="en-US" sz="1900" dirty="0" err="1" smtClean="0"/>
              <a:t>JVTLibDecoDispose</a:t>
            </a:r>
            <a:r>
              <a:rPr lang="en-US" sz="1900" dirty="0" smtClean="0"/>
              <a:t> ()</a:t>
            </a:r>
          </a:p>
          <a:p>
            <a:pPr>
              <a:buNone/>
            </a:pPr>
            <a:r>
              <a:rPr lang="en-US" sz="1900" dirty="0" smtClean="0"/>
              <a:t>#2  0x156c718c in </a:t>
            </a:r>
            <a:r>
              <a:rPr lang="en-US" sz="1900" dirty="0" err="1" smtClean="0"/>
              <a:t>JVTCompEncodeFrame</a:t>
            </a:r>
            <a:r>
              <a:rPr lang="en-US" sz="1900" dirty="0" smtClean="0"/>
              <a:t> ()</a:t>
            </a:r>
          </a:p>
          <a:p>
            <a:pPr>
              <a:buNone/>
            </a:pPr>
            <a:r>
              <a:rPr lang="en-US" sz="1900" dirty="0" smtClean="0"/>
              <a:t>#3  0x156c50db in </a:t>
            </a:r>
            <a:r>
              <a:rPr lang="en-US" sz="1900" dirty="0" err="1" smtClean="0"/>
              <a:t>JVTCompEncodeFrame</a:t>
            </a:r>
            <a:r>
              <a:rPr lang="en-US" sz="1900" dirty="0" smtClean="0"/>
              <a:t> ()</a:t>
            </a:r>
          </a:p>
          <a:p>
            <a:pPr>
              <a:buNone/>
            </a:pPr>
            <a:endParaRPr lang="en-US" sz="1900" dirty="0" smtClean="0"/>
          </a:p>
          <a:p>
            <a:pPr>
              <a:buNone/>
            </a:pPr>
            <a:r>
              <a:rPr lang="en-US" sz="1900" dirty="0" smtClean="0"/>
              <a:t>(gdb) </a:t>
            </a:r>
            <a:r>
              <a:rPr lang="en-US" sz="1900" dirty="0" err="1" smtClean="0"/>
              <a:t>disass</a:t>
            </a:r>
            <a:r>
              <a:rPr lang="en-US" sz="1900" dirty="0" smtClean="0"/>
              <a:t> $eip-40 $eip+16</a:t>
            </a:r>
          </a:p>
          <a:p>
            <a:pPr>
              <a:buNone/>
            </a:pPr>
            <a:r>
              <a:rPr lang="en-US" sz="1900" dirty="0" smtClean="0"/>
              <a:t>0x1564312e &lt;JVTCompEncodeFrame+2662083&gt;:	mov    0x44(%edx),%</a:t>
            </a:r>
            <a:r>
              <a:rPr lang="en-US" sz="1900" dirty="0" err="1" smtClean="0"/>
              <a:t>edi</a:t>
            </a:r>
            <a:endParaRPr lang="en-US" sz="1900" dirty="0" smtClean="0"/>
          </a:p>
          <a:p>
            <a:pPr>
              <a:buNone/>
            </a:pPr>
            <a:endParaRPr lang="en-US" sz="1900" dirty="0" smtClean="0"/>
          </a:p>
          <a:p>
            <a:pPr>
              <a:buNone/>
            </a:pPr>
            <a:r>
              <a:rPr lang="en-US" sz="1900" dirty="0" smtClean="0"/>
              <a:t>(gdb) </a:t>
            </a:r>
            <a:r>
              <a:rPr lang="en-US" sz="1900" dirty="0" err="1" smtClean="0"/>
              <a:t>i</a:t>
            </a:r>
            <a:r>
              <a:rPr lang="en-US" sz="1900" dirty="0" smtClean="0"/>
              <a:t> r</a:t>
            </a:r>
          </a:p>
          <a:p>
            <a:pPr>
              <a:buNone/>
            </a:pPr>
            <a:r>
              <a:rPr lang="en-US" sz="1900" dirty="0" smtClean="0">
                <a:solidFill>
                  <a:srgbClr val="FF0000"/>
                </a:solidFill>
              </a:rPr>
              <a:t>edx            0x0</a:t>
            </a:r>
            <a:r>
              <a:rPr lang="en-US" sz="1900" dirty="0" smtClean="0"/>
              <a:t>	0</a:t>
            </a:r>
          </a:p>
          <a:p>
            <a:pPr>
              <a:buNone/>
            </a:pPr>
            <a:endParaRPr lang="en-US" dirty="0" smtClean="0"/>
          </a:p>
          <a:p>
            <a:endParaRPr lang="en-US" dirty="0" smtClean="0"/>
          </a:p>
          <a:p>
            <a:endParaRPr lang="en-US" dirty="0" smtClean="0"/>
          </a:p>
          <a:p>
            <a:pPr>
              <a:buNone/>
            </a:pP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10: Mac Hackers Handbook</a:t>
            </a:r>
            <a:endParaRPr lang="en-US" dirty="0"/>
          </a:p>
        </p:txBody>
      </p:sp>
      <p:sp>
        <p:nvSpPr>
          <p:cNvPr id="3" name="Content Placeholder 2"/>
          <p:cNvSpPr>
            <a:spLocks noGrp="1"/>
          </p:cNvSpPr>
          <p:nvPr>
            <p:ph idx="1"/>
          </p:nvPr>
        </p:nvSpPr>
        <p:spPr/>
        <p:txBody>
          <a:bodyPr/>
          <a:lstStyle/>
          <a:p>
            <a:r>
              <a:rPr lang="en-US" dirty="0" smtClean="0"/>
              <a:t>Charlie is a big tease.  He let on that if I could land the bug from his soon to be out </a:t>
            </a:r>
            <a:r>
              <a:rPr lang="en-US" dirty="0" smtClean="0"/>
              <a:t>book at the time,  </a:t>
            </a:r>
            <a:r>
              <a:rPr lang="en-US" dirty="0" smtClean="0"/>
              <a:t>I could get my own pwn2own </a:t>
            </a:r>
            <a:r>
              <a:rPr lang="en-US" dirty="0" smtClean="0"/>
              <a:t>prize</a:t>
            </a:r>
            <a:endParaRPr lang="en-US" dirty="0" smtClean="0"/>
          </a:p>
          <a:p>
            <a:pPr lvl="1"/>
            <a:r>
              <a:rPr lang="en-US" dirty="0" smtClean="0"/>
              <a:t>Couldn’t resist a quick look, but of course the </a:t>
            </a:r>
            <a:r>
              <a:rPr lang="en-US" dirty="0" err="1" smtClean="0"/>
              <a:t>CanSec</a:t>
            </a:r>
            <a:r>
              <a:rPr lang="en-US" dirty="0" smtClean="0"/>
              <a:t>/ZDI folks ruled that this bug couldn’t win</a:t>
            </a:r>
          </a:p>
          <a:p>
            <a:pPr lvl="2"/>
            <a:r>
              <a:rPr lang="en-US" dirty="0" smtClean="0"/>
              <a:t>Lame since there was no exploit out for it</a:t>
            </a:r>
          </a:p>
          <a:p>
            <a:pPr lvl="3"/>
            <a:r>
              <a:rPr lang="en-US" dirty="0" smtClean="0"/>
              <a:t>The note in the book isn’t even close to a working </a:t>
            </a:r>
            <a:r>
              <a:rPr lang="en-US" dirty="0" err="1" smtClean="0"/>
              <a:t>sploit</a:t>
            </a:r>
            <a:endParaRPr lang="en-US" dirty="0" smtClean="0"/>
          </a:p>
          <a:p>
            <a:pPr lvl="2"/>
            <a:r>
              <a:rPr lang="en-US" dirty="0" smtClean="0"/>
              <a:t>Also, during my look at this bug I noticed another related bug in similar area</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JPEG 2000 (.jp2) file</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6093" y="2057400"/>
            <a:ext cx="9127907" cy="1428444"/>
          </a:xfrm>
          <a:prstGeom prst="rect">
            <a:avLst/>
          </a:prstGeom>
          <a:noFill/>
          <a:ln w="9525">
            <a:noFill/>
            <a:miter lim="800000"/>
            <a:headEnd/>
            <a:tailEnd/>
          </a:ln>
          <a:effectLst/>
        </p:spPr>
      </p:pic>
      <p:sp>
        <p:nvSpPr>
          <p:cNvPr id="4" name="Up Arrow 3"/>
          <p:cNvSpPr/>
          <p:nvPr/>
        </p:nvSpPr>
        <p:spPr>
          <a:xfrm rot="2907442">
            <a:off x="6114038" y="2530213"/>
            <a:ext cx="914400" cy="3296579"/>
          </a:xfrm>
          <a:prstGeom prst="upArrow">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676400" y="4953000"/>
            <a:ext cx="3682034" cy="646331"/>
          </a:xfrm>
          <a:prstGeom prst="rect">
            <a:avLst/>
          </a:prstGeom>
          <a:noFill/>
        </p:spPr>
        <p:txBody>
          <a:bodyPr wrap="none" rtlCol="0">
            <a:spAutoFit/>
          </a:bodyPr>
          <a:lstStyle/>
          <a:p>
            <a:r>
              <a:rPr lang="en-US" sz="3600" dirty="0" smtClean="0"/>
              <a:t>Used as a short len</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Example10: Mac Hacker Book</a:t>
            </a:r>
            <a:endParaRPr lang="en-US" dirty="0"/>
          </a:p>
        </p:txBody>
      </p:sp>
      <p:sp>
        <p:nvSpPr>
          <p:cNvPr id="3" name="Content Placeholder 2"/>
          <p:cNvSpPr>
            <a:spLocks noGrp="1"/>
          </p:cNvSpPr>
          <p:nvPr>
            <p:ph idx="1"/>
          </p:nvPr>
        </p:nvSpPr>
        <p:spPr/>
        <p:txBody>
          <a:bodyPr>
            <a:normAutofit/>
          </a:bodyPr>
          <a:lstStyle/>
          <a:p>
            <a:r>
              <a:rPr lang="en-US" dirty="0" smtClean="0"/>
              <a:t>Verify with </a:t>
            </a:r>
            <a:r>
              <a:rPr lang="en-US" dirty="0" err="1" smtClean="0"/>
              <a:t>gmalloc</a:t>
            </a:r>
            <a:r>
              <a:rPr lang="en-US" dirty="0" smtClean="0"/>
              <a:t> that it dies at</a:t>
            </a:r>
          </a:p>
          <a:p>
            <a:pPr lvl="1"/>
            <a:r>
              <a:rPr lang="en-US" dirty="0" err="1" smtClean="0"/>
              <a:t>mov</a:t>
            </a:r>
            <a:r>
              <a:rPr lang="en-US" dirty="0" smtClean="0"/>
              <a:t>     </a:t>
            </a:r>
            <a:r>
              <a:rPr lang="en-US" dirty="0" err="1" smtClean="0"/>
              <a:t>ecx</a:t>
            </a:r>
            <a:r>
              <a:rPr lang="en-US" dirty="0" smtClean="0"/>
              <a:t>, [ebp+var_B0]</a:t>
            </a:r>
          </a:p>
          <a:p>
            <a:pPr lvl="1"/>
            <a:r>
              <a:rPr lang="en-US" dirty="0" err="1" smtClean="0"/>
              <a:t>mov</a:t>
            </a:r>
            <a:r>
              <a:rPr lang="en-US" dirty="0" smtClean="0"/>
              <a:t>     [ecx+0Eh], </a:t>
            </a:r>
            <a:r>
              <a:rPr lang="en-US" dirty="0" err="1" smtClean="0"/>
              <a:t>edx</a:t>
            </a:r>
            <a:r>
              <a:rPr lang="en-US" dirty="0" smtClean="0"/>
              <a:t>  ; dies here</a:t>
            </a:r>
          </a:p>
          <a:p>
            <a:pPr lvl="1"/>
            <a:endParaRPr lang="en-US" dirty="0" smtClean="0"/>
          </a:p>
          <a:p>
            <a:pPr lvl="1"/>
            <a:r>
              <a:rPr lang="en-US" dirty="0" smtClean="0"/>
              <a:t>inside </a:t>
            </a:r>
            <a:r>
              <a:rPr lang="en-US" dirty="0" smtClean="0"/>
              <a:t>JP2DecoPreflight</a:t>
            </a:r>
          </a:p>
          <a:p>
            <a:pPr lvl="1"/>
            <a:r>
              <a:rPr lang="en-US" dirty="0" smtClean="0"/>
              <a:t>Pg 133 of their book shows </a:t>
            </a:r>
            <a:r>
              <a:rPr lang="en-US" dirty="0" smtClean="0"/>
              <a:t>how use </a:t>
            </a:r>
            <a:r>
              <a:rPr lang="en-US" dirty="0" err="1" smtClean="0"/>
              <a:t>gmalloc</a:t>
            </a:r>
            <a:endParaRPr lang="en-US" dirty="0" smtClean="0"/>
          </a:p>
          <a:p>
            <a:pPr lvl="2"/>
            <a:r>
              <a:rPr lang="en-US" dirty="0" smtClean="0"/>
              <a:t>In GDB:</a:t>
            </a:r>
          </a:p>
          <a:p>
            <a:pPr lvl="3"/>
            <a:r>
              <a:rPr lang="en-US" dirty="0" smtClean="0"/>
              <a:t>set </a:t>
            </a:r>
            <a:r>
              <a:rPr lang="en-US" dirty="0" err="1" smtClean="0"/>
              <a:t>env</a:t>
            </a:r>
            <a:r>
              <a:rPr lang="en-US" dirty="0" smtClean="0"/>
              <a:t> DYLD_INSERT_LIBRARY=/usr/lib/</a:t>
            </a:r>
            <a:r>
              <a:rPr lang="en-US" dirty="0" err="1" smtClean="0"/>
              <a:t>libgmalloc.dylib</a:t>
            </a:r>
            <a:endParaRPr lang="en-US" dirty="0" smtClean="0"/>
          </a:p>
          <a:p>
            <a:pPr lvl="3"/>
            <a:r>
              <a:rPr lang="en-US" dirty="0" smtClean="0"/>
              <a:t>set </a:t>
            </a:r>
            <a:r>
              <a:rPr lang="en-US" dirty="0" err="1" smtClean="0"/>
              <a:t>env</a:t>
            </a:r>
            <a:r>
              <a:rPr lang="en-US" dirty="0" smtClean="0"/>
              <a:t> MALLOC_ALLOW_READS = 1</a:t>
            </a:r>
          </a:p>
          <a:p>
            <a:endParaRPr lang="en-US" dirty="0"/>
          </a:p>
        </p:txBody>
      </p:sp>
      <p:sp>
        <p:nvSpPr>
          <p:cNvPr id="4" name="TextBox 3"/>
          <p:cNvSpPr txBox="1"/>
          <p:nvPr/>
        </p:nvSpPr>
        <p:spPr>
          <a:xfrm>
            <a:off x="6248400" y="1600200"/>
            <a:ext cx="2369046" cy="646331"/>
          </a:xfrm>
          <a:prstGeom prst="rect">
            <a:avLst/>
          </a:prstGeom>
          <a:noFill/>
        </p:spPr>
        <p:txBody>
          <a:bodyPr wrap="none" rtlCol="0">
            <a:spAutoFit/>
          </a:bodyPr>
          <a:lstStyle/>
          <a:p>
            <a:r>
              <a:rPr lang="en-US" b="1" dirty="0" smtClean="0">
                <a:solidFill>
                  <a:srgbClr val="FF0000"/>
                </a:solidFill>
                <a:effectLst>
                  <a:outerShdw blurRad="38100" dist="38100" dir="2700000" algn="tl">
                    <a:srgbClr val="000000">
                      <a:alpha val="43137"/>
                    </a:srgbClr>
                  </a:outerShdw>
                </a:effectLst>
              </a:rPr>
              <a:t>Yah! An exploitable </a:t>
            </a:r>
          </a:p>
          <a:p>
            <a:r>
              <a:rPr lang="en-US" b="1" dirty="0" smtClean="0">
                <a:solidFill>
                  <a:srgbClr val="FF0000"/>
                </a:solidFill>
                <a:effectLst>
                  <a:outerShdw blurRad="38100" dist="38100" dir="2700000" algn="tl">
                    <a:srgbClr val="000000">
                      <a:alpha val="43137"/>
                    </a:srgbClr>
                  </a:outerShdw>
                </a:effectLst>
              </a:rPr>
              <a:t>write bug!!</a:t>
            </a:r>
            <a:endParaRPr lang="en-US" b="1"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happening?</a:t>
            </a:r>
            <a:endParaRPr lang="en-US" dirty="0"/>
          </a:p>
        </p:txBody>
      </p:sp>
      <p:sp>
        <p:nvSpPr>
          <p:cNvPr id="3" name="Content Placeholder 2"/>
          <p:cNvSpPr>
            <a:spLocks noGrp="1"/>
          </p:cNvSpPr>
          <p:nvPr>
            <p:ph idx="1"/>
          </p:nvPr>
        </p:nvSpPr>
        <p:spPr/>
        <p:txBody>
          <a:bodyPr/>
          <a:lstStyle/>
          <a:p>
            <a:r>
              <a:rPr lang="en-US" dirty="0" smtClean="0"/>
              <a:t>byte swapping, </a:t>
            </a:r>
            <a:r>
              <a:rPr lang="en-US" dirty="0" err="1" smtClean="0"/>
              <a:t>endieness</a:t>
            </a:r>
            <a:r>
              <a:rPr lang="en-US" dirty="0" smtClean="0"/>
              <a:t>?</a:t>
            </a:r>
          </a:p>
          <a:p>
            <a:r>
              <a:rPr lang="en-US" dirty="0" smtClean="0"/>
              <a:t>runs off the end of the buffer in </a:t>
            </a:r>
            <a:r>
              <a:rPr lang="en-US" dirty="0" smtClean="0">
                <a:solidFill>
                  <a:srgbClr val="FF0000"/>
                </a:solidFill>
              </a:rPr>
              <a:t>X</a:t>
            </a:r>
            <a:r>
              <a:rPr lang="en-US" dirty="0" smtClean="0"/>
              <a:t> cases</a:t>
            </a:r>
          </a:p>
          <a:p>
            <a:r>
              <a:rPr lang="en-US" dirty="0" smtClean="0"/>
              <a:t>heap </a:t>
            </a:r>
            <a:r>
              <a:rPr lang="en-US" dirty="0" err="1" smtClean="0"/>
              <a:t>fung</a:t>
            </a:r>
            <a:r>
              <a:rPr lang="en-US" dirty="0" smtClean="0"/>
              <a:t> </a:t>
            </a:r>
            <a:r>
              <a:rPr lang="en-US" dirty="0" err="1" smtClean="0"/>
              <a:t>shui</a:t>
            </a:r>
            <a:endParaRPr lang="en-US" dirty="0" smtClean="0"/>
          </a:p>
          <a:p>
            <a:pPr lvl="1"/>
            <a:r>
              <a:rPr lang="en-US" dirty="0" smtClean="0"/>
              <a:t>spray </a:t>
            </a:r>
            <a:r>
              <a:rPr lang="en-US" dirty="0" err="1" smtClean="0"/>
              <a:t>ptrs</a:t>
            </a:r>
            <a:r>
              <a:rPr lang="en-US" dirty="0" smtClean="0"/>
              <a:t> on heap</a:t>
            </a:r>
          </a:p>
          <a:p>
            <a:pPr lvl="1"/>
            <a:r>
              <a:rPr lang="en-US" dirty="0" smtClean="0"/>
              <a:t>free every other one toward the end</a:t>
            </a:r>
          </a:p>
          <a:p>
            <a:pPr lvl="1"/>
            <a:r>
              <a:rPr lang="en-US" dirty="0" smtClean="0"/>
              <a:t>get our buff allocated in one of those holes</a:t>
            </a:r>
          </a:p>
          <a:p>
            <a:pPr lvl="1"/>
            <a:r>
              <a:rPr lang="en-US" dirty="0" smtClean="0"/>
              <a:t>clobber a </a:t>
            </a:r>
            <a:r>
              <a:rPr lang="en-US" dirty="0" err="1" smtClean="0"/>
              <a:t>func</a:t>
            </a:r>
            <a:r>
              <a:rPr lang="en-US" dirty="0" smtClean="0"/>
              <a:t> </a:t>
            </a:r>
            <a:r>
              <a:rPr lang="en-US" dirty="0" err="1" smtClean="0"/>
              <a:t>ptr</a:t>
            </a:r>
            <a:endParaRPr lang="en-US" dirty="0" smtClean="0"/>
          </a:p>
          <a:p>
            <a:pPr lvl="1"/>
            <a:r>
              <a:rPr lang="en-US" dirty="0" smtClean="0"/>
              <a:t>trigger the </a:t>
            </a:r>
            <a:r>
              <a:rPr lang="en-US" dirty="0" err="1" smtClean="0"/>
              <a:t>ptr</a:t>
            </a:r>
            <a:r>
              <a:rPr lang="en-US" dirty="0" smtClean="0"/>
              <a:t> with member </a:t>
            </a:r>
            <a:r>
              <a:rPr lang="en-US" dirty="0" err="1" smtClean="0"/>
              <a:t>func</a:t>
            </a:r>
            <a:r>
              <a:rPr lang="en-US" dirty="0" smtClean="0"/>
              <a:t> before clean up</a:t>
            </a:r>
          </a:p>
          <a:p>
            <a:pPr lvl="1"/>
            <a:r>
              <a:rPr lang="en-US" dirty="0" smtClean="0"/>
              <a:t>but … the devil’s always in the details</a:t>
            </a:r>
          </a:p>
          <a:p>
            <a:pPr lvl="2"/>
            <a:r>
              <a:rPr lang="en-US" dirty="0" smtClean="0">
                <a:solidFill>
                  <a:srgbClr val="FF0000"/>
                </a:solidFill>
              </a:rPr>
              <a:t>FIXED NOW</a:t>
            </a:r>
            <a:endParaRPr lang="en-US" dirty="0">
              <a:solidFill>
                <a:srgbClr val="FF0000"/>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related bug</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1143000" y="1447800"/>
            <a:ext cx="6561137" cy="4319520"/>
          </a:xfrm>
          <a:prstGeom prst="rect">
            <a:avLst/>
          </a:prstGeom>
          <a:noFill/>
          <a:ln w="9525">
            <a:noFill/>
            <a:miter lim="800000"/>
            <a:headEnd/>
            <a:tailEnd/>
          </a:ln>
          <a:effectLst/>
        </p:spPr>
      </p:pic>
      <p:sp>
        <p:nvSpPr>
          <p:cNvPr id="4" name="TextBox 3"/>
          <p:cNvSpPr txBox="1"/>
          <p:nvPr/>
        </p:nvSpPr>
        <p:spPr>
          <a:xfrm>
            <a:off x="7048555" y="3429000"/>
            <a:ext cx="2095445" cy="923330"/>
          </a:xfrm>
          <a:prstGeom prst="rect">
            <a:avLst/>
          </a:prstGeom>
          <a:noFill/>
        </p:spPr>
        <p:txBody>
          <a:bodyPr wrap="none" rtlCol="0">
            <a:spAutoFit/>
          </a:bodyPr>
          <a:lstStyle/>
          <a:p>
            <a:r>
              <a:rPr lang="en-US" dirty="0" smtClean="0"/>
              <a:t>If size greater then</a:t>
            </a:r>
          </a:p>
          <a:p>
            <a:r>
              <a:rPr lang="en-US" dirty="0" smtClean="0"/>
              <a:t> </a:t>
            </a:r>
            <a:r>
              <a:rPr lang="en-US" dirty="0" err="1" smtClean="0"/>
              <a:t>filesize</a:t>
            </a:r>
            <a:r>
              <a:rPr lang="en-US" dirty="0" smtClean="0"/>
              <a:t>,</a:t>
            </a:r>
          </a:p>
          <a:p>
            <a:r>
              <a:rPr lang="en-US" dirty="0" smtClean="0"/>
              <a:t>read beyond error</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jpg"/>
          <p:cNvPicPr>
            <a:picLocks noChangeAspect="1"/>
          </p:cNvPicPr>
          <p:nvPr/>
        </p:nvPicPr>
        <p:blipFill>
          <a:blip r:embed="rId2"/>
          <a:stretch>
            <a:fillRect/>
          </a:stretch>
        </p:blipFill>
        <p:spPr>
          <a:xfrm>
            <a:off x="5334000" y="4953000"/>
            <a:ext cx="3810000" cy="1905000"/>
          </a:xfrm>
          <a:prstGeom prst="rect">
            <a:avLst/>
          </a:prstGeom>
        </p:spPr>
      </p:pic>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381000" y="990600"/>
            <a:ext cx="8324850" cy="5149850"/>
          </a:xfrm>
        </p:spPr>
        <p:txBody>
          <a:bodyPr/>
          <a:lstStyle/>
          <a:p>
            <a:r>
              <a:rPr lang="en-US" dirty="0" smtClean="0"/>
              <a:t>I hope you now have a better appreciation for how the bug </a:t>
            </a:r>
            <a:r>
              <a:rPr lang="en-US" dirty="0" smtClean="0">
                <a:sym typeface="Wingdings" pitchFamily="2" charset="2"/>
              </a:rPr>
              <a:t> sploit process could work</a:t>
            </a:r>
          </a:p>
          <a:p>
            <a:r>
              <a:rPr lang="en-US" dirty="0" smtClean="0"/>
              <a:t>As was shown, the process is non-exact and non-trivial for a host of </a:t>
            </a:r>
            <a:r>
              <a:rPr lang="en-US" dirty="0" smtClean="0"/>
              <a:t>reasons</a:t>
            </a:r>
          </a:p>
          <a:p>
            <a:pPr lvl="1"/>
            <a:r>
              <a:rPr lang="en-US" dirty="0" smtClean="0">
                <a:solidFill>
                  <a:srgbClr val="FF0000"/>
                </a:solidFill>
              </a:rPr>
              <a:t>but write crashes are the key!</a:t>
            </a:r>
            <a:endParaRPr lang="en-US" dirty="0" smtClean="0">
              <a:solidFill>
                <a:srgbClr val="FF0000"/>
              </a:solidFill>
            </a:endParaRPr>
          </a:p>
          <a:p>
            <a:r>
              <a:rPr lang="en-US" dirty="0" smtClean="0"/>
              <a:t>N</a:t>
            </a:r>
            <a:r>
              <a:rPr lang="en-US" dirty="0" smtClean="0"/>
              <a:t>ext </a:t>
            </a:r>
            <a:r>
              <a:rPr lang="en-US" dirty="0" smtClean="0"/>
              <a:t>generation of fuzzers should include analysis such as provided by the </a:t>
            </a:r>
            <a:r>
              <a:rPr lang="en-US" i="1" dirty="0" smtClean="0">
                <a:solidFill>
                  <a:srgbClr val="FF0000"/>
                </a:solidFill>
              </a:rPr>
              <a:t>!exploitable </a:t>
            </a:r>
            <a:r>
              <a:rPr lang="en-US" dirty="0" smtClean="0"/>
              <a:t>plug-in for windbg</a:t>
            </a:r>
          </a:p>
          <a:p>
            <a:r>
              <a:rPr lang="en-US" dirty="0" smtClean="0"/>
              <a:t>Keep on fuzzing</a:t>
            </a:r>
          </a:p>
          <a:p>
            <a:pPr lvl="1"/>
            <a:r>
              <a:rPr lang="en-US" dirty="0" smtClean="0"/>
              <a:t>It should be part of most every software development project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Background</a:t>
            </a:r>
            <a:endParaRPr lang="en-US" dirty="0"/>
          </a:p>
        </p:txBody>
      </p:sp>
      <p:sp>
        <p:nvSpPr>
          <p:cNvPr id="3" name="Content Placeholder 2"/>
          <p:cNvSpPr>
            <a:spLocks noGrp="1"/>
          </p:cNvSpPr>
          <p:nvPr>
            <p:ph idx="1"/>
          </p:nvPr>
        </p:nvSpPr>
        <p:spPr/>
        <p:txBody>
          <a:bodyPr/>
          <a:lstStyle/>
          <a:p>
            <a:r>
              <a:rPr lang="en-US" dirty="0" smtClean="0"/>
              <a:t>It goes without saying that we’ll assume you have some idea of the type of exploit you’re hoping to create</a:t>
            </a:r>
          </a:p>
          <a:p>
            <a:pPr lvl="1"/>
            <a:r>
              <a:rPr lang="en-US" dirty="0" smtClean="0"/>
              <a:t>Working a client side for vista will be much different than working an old server exploit for SCO Unix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Interesting Target(s)</a:t>
            </a:r>
            <a:endParaRPr lang="en-US" dirty="0"/>
          </a:p>
        </p:txBody>
      </p:sp>
      <p:sp>
        <p:nvSpPr>
          <p:cNvPr id="3" name="Content Placeholder 2"/>
          <p:cNvSpPr>
            <a:spLocks noGrp="1"/>
          </p:cNvSpPr>
          <p:nvPr>
            <p:ph idx="1"/>
          </p:nvPr>
        </p:nvSpPr>
        <p:spPr>
          <a:xfrm>
            <a:off x="457200" y="1219200"/>
            <a:ext cx="8153400" cy="4648200"/>
          </a:xfrm>
        </p:spPr>
        <p:txBody>
          <a:bodyPr>
            <a:normAutofit/>
          </a:bodyPr>
          <a:lstStyle/>
          <a:p>
            <a:r>
              <a:rPr lang="en-US" dirty="0" smtClean="0"/>
              <a:t>For Windows, client side exploitation is probably the most interesting currently</a:t>
            </a:r>
          </a:p>
          <a:p>
            <a:pPr lvl="1"/>
            <a:r>
              <a:rPr lang="en-US" dirty="0" smtClean="0"/>
              <a:t>Server side stuff is hard to exploit, and less gain if you’re a spammer, adware, malware type</a:t>
            </a:r>
          </a:p>
          <a:p>
            <a:pPr lvl="2"/>
            <a:r>
              <a:rPr lang="en-US" dirty="0" smtClean="0"/>
              <a:t>More heavily/knowledgably monitored as well</a:t>
            </a:r>
          </a:p>
          <a:p>
            <a:pPr lvl="1"/>
            <a:r>
              <a:rPr lang="en-US" dirty="0" smtClean="0"/>
              <a:t>Plus, with client side stuff … you get the yummy land of </a:t>
            </a:r>
            <a:r>
              <a:rPr lang="en-US" b="1" i="1" dirty="0" err="1" smtClean="0"/>
              <a:t>browserhood</a:t>
            </a:r>
            <a:endParaRPr lang="en-US" b="1" i="1" dirty="0" smtClean="0"/>
          </a:p>
          <a:p>
            <a:pPr lvl="2"/>
            <a:r>
              <a:rPr lang="en-US" dirty="0" smtClean="0"/>
              <a:t>Stack overflows in plug-ins are nice</a:t>
            </a:r>
          </a:p>
          <a:p>
            <a:pPr lvl="3"/>
            <a:r>
              <a:rPr lang="en-US" dirty="0" smtClean="0"/>
              <a:t>Example: In Vista, could leverage techniques like the </a:t>
            </a:r>
            <a:r>
              <a:rPr lang="en-US" dirty="0" err="1" smtClean="0"/>
              <a:t>.Net</a:t>
            </a:r>
            <a:r>
              <a:rPr lang="en-US" dirty="0" smtClean="0"/>
              <a:t> or Java RWX heap, to gain control of the victim if you have the plug-in attack ready</a:t>
            </a:r>
          </a:p>
          <a:p>
            <a:pPr lvl="3"/>
            <a:r>
              <a:rPr lang="en-US" dirty="0" smtClean="0"/>
              <a:t>XP is even easier since strait heap spraying works</a:t>
            </a:r>
            <a:endParaRPr lang="en-US" dirty="0"/>
          </a:p>
        </p:txBody>
      </p:sp>
    </p:spTree>
  </p:cSld>
  <p:clrMapOvr>
    <a:masterClrMapping/>
  </p:clrMapOvr>
</p:sld>
</file>

<file path=ppt/theme/theme1.xml><?xml version="1.0" encoding="utf-8"?>
<a:theme xmlns:a="http://schemas.openxmlformats.org/drawingml/2006/main" name="Standard">
  <a:themeElements>
    <a:clrScheme name="Standar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tandar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CSI_PPT_Template</Template>
  <TotalTime>13477</TotalTime>
  <Words>5855</Words>
  <Application>Microsoft Office PowerPoint</Application>
  <PresentationFormat>On-screen Show (4:3)</PresentationFormat>
  <Paragraphs>777</Paragraphs>
  <Slides>77</Slides>
  <Notes>57</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Standard</vt:lpstr>
      <vt:lpstr>Hacking QuickTime: Exception or Exploit?</vt:lpstr>
      <vt:lpstr>Quote to Remember</vt:lpstr>
      <vt:lpstr>What am I talking about?</vt:lpstr>
      <vt:lpstr>It depends … on a lot of things</vt:lpstr>
      <vt:lpstr>What does it depend on again?</vt:lpstr>
      <vt:lpstr>MS uses the color by number system</vt:lpstr>
      <vt:lpstr>Quick Disclaimer</vt:lpstr>
      <vt:lpstr>Target Background</vt:lpstr>
      <vt:lpstr>Most Interesting Target(s)</vt:lpstr>
      <vt:lpstr>Fuzzing Background</vt:lpstr>
      <vt:lpstr>8 Main Steps for Bit Flipper Fuzzing</vt:lpstr>
      <vt:lpstr>A Fuzzer in Action – Example 1</vt:lpstr>
      <vt:lpstr>So is that bug Serious?</vt:lpstr>
      <vt:lpstr>This is the part of the talk where you hate me</vt:lpstr>
      <vt:lpstr>So then what can we say?</vt:lpstr>
      <vt:lpstr>Given that, what’s the point of this Talk?</vt:lpstr>
      <vt:lpstr>Yes, perhaps I do have AD/HD</vt:lpstr>
      <vt:lpstr>Why?</vt:lpstr>
      <vt:lpstr>Reverse, Reverse, Reverse</vt:lpstr>
      <vt:lpstr>What exceptions are the most interesting?</vt:lpstr>
      <vt:lpstr>Say that again?</vt:lpstr>
      <vt:lpstr>Is there more advanced monitoring?</vt:lpstr>
      <vt:lpstr>Example 2: Malloc Failure in QT (in a .mov file)</vt:lpstr>
      <vt:lpstr>Which byte(s) are the issue?</vt:lpstr>
      <vt:lpstr>File formats</vt:lpstr>
      <vt:lpstr>Simple Reversing the File Format</vt:lpstr>
      <vt:lpstr>.mov</vt:lpstr>
      <vt:lpstr>STSZ Data</vt:lpstr>
      <vt:lpstr>Things that make you go hmmmm…</vt:lpstr>
      <vt:lpstr>.gdbinit file to get QT in GDB</vt:lpstr>
      <vt:lpstr>The BackTrace in GDB</vt:lpstr>
      <vt:lpstr>Register Dump</vt:lpstr>
      <vt:lpstr>Final Guesstimate</vt:lpstr>
      <vt:lpstr>Example 3: Non-aligned Free in QT (in a .3g2 file)</vt:lpstr>
      <vt:lpstr>esds this time</vt:lpstr>
      <vt:lpstr>esds</vt:lpstr>
      <vt:lpstr>esds header data</vt:lpstr>
      <vt:lpstr>Elementary Stream Descriptor</vt:lpstr>
      <vt:lpstr>Dug this out of that paper</vt:lpstr>
      <vt:lpstr>Back Trace</vt:lpstr>
      <vt:lpstr>Tried to free Null Pointer</vt:lpstr>
      <vt:lpstr>Example 4: Crash from a .mov</vt:lpstr>
      <vt:lpstr>This part of the file format is simpler get Meaning for</vt:lpstr>
      <vt:lpstr>Hrm…</vt:lpstr>
      <vt:lpstr>Marker_Detect at a Glance</vt:lpstr>
      <vt:lpstr>Used static and dynamic REing</vt:lpstr>
      <vt:lpstr>Ideas toward popular heap exploitation techniques</vt:lpstr>
      <vt:lpstr>Final Guesstimate</vt:lpstr>
      <vt:lpstr>Example 5: From a .mpg </vt:lpstr>
      <vt:lpstr>Darn, no 4 byte string tags nearby</vt:lpstr>
      <vt:lpstr>Another diff</vt:lpstr>
      <vt:lpstr>gdb</vt:lpstr>
      <vt:lpstr>Is it just me or are these bugs a pain?</vt:lpstr>
      <vt:lpstr>Phun with Threads</vt:lpstr>
      <vt:lpstr>Repeating pattern</vt:lpstr>
      <vt:lpstr>My New Favoritest Tool: 010</vt:lpstr>
      <vt:lpstr>Another Bad (crashed with)</vt:lpstr>
      <vt:lpstr>Good</vt:lpstr>
      <vt:lpstr>Kibbles and bits!</vt:lpstr>
      <vt:lpstr>Conclusions from IDA pro</vt:lpstr>
      <vt:lpstr>Example 6: .avi</vt:lpstr>
      <vt:lpstr>Unrepeatable</vt:lpstr>
      <vt:lpstr>Example 7: A different .mov file</vt:lpstr>
      <vt:lpstr>Hrm, again no obvious ‘text’ nearby</vt:lpstr>
      <vt:lpstr>We could get “arbitrary” value into eax</vt:lpstr>
      <vt:lpstr>Strange to see NOPs in eax</vt:lpstr>
      <vt:lpstr>Has Potential</vt:lpstr>
      <vt:lpstr>Example 8: .avi file</vt:lpstr>
      <vt:lpstr>Blah, doesn’t look good</vt:lpstr>
      <vt:lpstr>Example 9: 3rd .mov</vt:lpstr>
      <vt:lpstr>Classic Null Ptr Exception</vt:lpstr>
      <vt:lpstr>Example 10: Mac Hackers Handbook</vt:lpstr>
      <vt:lpstr>The JPEG 2000 (.jp2) file</vt:lpstr>
      <vt:lpstr>Example10: Mac Hacker Book</vt:lpstr>
      <vt:lpstr>What’s happening?</vt:lpstr>
      <vt:lpstr>The related bug</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Exception or exploit?</dc:title>
  <dc:creator>jared</dc:creator>
  <cp:lastModifiedBy>jared</cp:lastModifiedBy>
  <cp:revision>816</cp:revision>
  <dcterms:created xsi:type="dcterms:W3CDTF">2006-08-16T00:00:00Z</dcterms:created>
  <dcterms:modified xsi:type="dcterms:W3CDTF">2009-06-11T22:32:01Z</dcterms:modified>
</cp:coreProperties>
</file>